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27"/>
  </p:notesMasterIdLst>
  <p:sldIdLst>
    <p:sldId id="256" r:id="rId2"/>
    <p:sldId id="257" r:id="rId3"/>
    <p:sldId id="275" r:id="rId4"/>
    <p:sldId id="258" r:id="rId5"/>
    <p:sldId id="259" r:id="rId6"/>
    <p:sldId id="264" r:id="rId7"/>
    <p:sldId id="276" r:id="rId8"/>
    <p:sldId id="277" r:id="rId9"/>
    <p:sldId id="260" r:id="rId10"/>
    <p:sldId id="266" r:id="rId11"/>
    <p:sldId id="267" r:id="rId12"/>
    <p:sldId id="268" r:id="rId13"/>
    <p:sldId id="280" r:id="rId14"/>
    <p:sldId id="281" r:id="rId15"/>
    <p:sldId id="261" r:id="rId16"/>
    <p:sldId id="262" r:id="rId17"/>
    <p:sldId id="274" r:id="rId18"/>
    <p:sldId id="272" r:id="rId19"/>
    <p:sldId id="279" r:id="rId20"/>
    <p:sldId id="269" r:id="rId21"/>
    <p:sldId id="265" r:id="rId22"/>
    <p:sldId id="270" r:id="rId23"/>
    <p:sldId id="271" r:id="rId24"/>
    <p:sldId id="263" r:id="rId25"/>
    <p:sldId id="278"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gherita Bussi" initials="MB" lastIdx="1" clrIdx="0">
    <p:extLst>
      <p:ext uri="{19B8F6BF-5375-455C-9EA6-DF929625EA0E}">
        <p15:presenceInfo xmlns:p15="http://schemas.microsoft.com/office/powerpoint/2012/main" userId="S-1-5-21-3833422039-1977871958-3486634389-17517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07CDFA-E4C1-4010-9D1B-F6265EF43FBB}" v="6" dt="2026-03-19T22:44:34.746"/>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7368" autoAdjust="0"/>
  </p:normalViewPr>
  <p:slideViewPr>
    <p:cSldViewPr snapToGrid="0">
      <p:cViewPr varScale="1">
        <p:scale>
          <a:sx n="72" d="100"/>
          <a:sy n="72" d="100"/>
        </p:scale>
        <p:origin x="102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gherita Bussi" userId="ZXDhZATAL7mZBkwINcHLIeKUrK12r5O1FOYmIRUqueA=" providerId="None" clId="Web-{2407CDFA-E4C1-4010-9D1B-F6265EF43FBB}"/>
    <pc:docChg chg="modSld">
      <pc:chgData name="Margherita Bussi" userId="ZXDhZATAL7mZBkwINcHLIeKUrK12r5O1FOYmIRUqueA=" providerId="None" clId="Web-{2407CDFA-E4C1-4010-9D1B-F6265EF43FBB}" dt="2026-03-19T22:44:33.199" v="3" actId="20577"/>
      <pc:docMkLst>
        <pc:docMk/>
      </pc:docMkLst>
      <pc:sldChg chg="modSp">
        <pc:chgData name="Margherita Bussi" userId="ZXDhZATAL7mZBkwINcHLIeKUrK12r5O1FOYmIRUqueA=" providerId="None" clId="Web-{2407CDFA-E4C1-4010-9D1B-F6265EF43FBB}" dt="2026-03-19T22:44:33.199" v="3" actId="20577"/>
        <pc:sldMkLst>
          <pc:docMk/>
          <pc:sldMk cId="2554932976" sldId="256"/>
        </pc:sldMkLst>
        <pc:spChg chg="mod">
          <ac:chgData name="Margherita Bussi" userId="ZXDhZATAL7mZBkwINcHLIeKUrK12r5O1FOYmIRUqueA=" providerId="None" clId="Web-{2407CDFA-E4C1-4010-9D1B-F6265EF43FBB}" dt="2026-03-19T22:44:33.199" v="3" actId="20577"/>
          <ac:spMkLst>
            <pc:docMk/>
            <pc:sldMk cId="2554932976" sldId="256"/>
            <ac:spMk id="3" creationId="{92B6FE63-A49B-451D-8763-461E786F9FFB}"/>
          </ac:spMkLst>
        </pc:spChg>
      </pc:sldChg>
    </pc:docChg>
  </pc:docChgLst>
  <pc:docChgLst>
    <pc:chgData clId="Web-{2407CDFA-E4C1-4010-9D1B-F6265EF43FBB}"/>
    <pc:docChg chg="modSld">
      <pc:chgData name="" userId="" providerId="" clId="Web-{2407CDFA-E4C1-4010-9D1B-F6265EF43FBB}" dt="2026-03-19T22:44:19.699" v="0" actId="20577"/>
      <pc:docMkLst>
        <pc:docMk/>
      </pc:docMkLst>
      <pc:sldChg chg="modSp">
        <pc:chgData name="" userId="" providerId="" clId="Web-{2407CDFA-E4C1-4010-9D1B-F6265EF43FBB}" dt="2026-03-19T22:44:19.699" v="0" actId="20577"/>
        <pc:sldMkLst>
          <pc:docMk/>
          <pc:sldMk cId="2554932976" sldId="256"/>
        </pc:sldMkLst>
        <pc:spChg chg="mod">
          <ac:chgData name="" userId="" providerId="" clId="Web-{2407CDFA-E4C1-4010-9D1B-F6265EF43FBB}" dt="2026-03-19T22:44:19.699" v="0" actId="20577"/>
          <ac:spMkLst>
            <pc:docMk/>
            <pc:sldMk cId="2554932976" sldId="256"/>
            <ac:spMk id="3" creationId="{92B6FE63-A49B-451D-8763-461E786F9FF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2D39D8-909C-414F-ABC7-7D8569936840}"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fr-BE"/>
        </a:p>
      </dgm:t>
    </dgm:pt>
    <dgm:pt modelId="{0DEEF5A0-839D-4C67-941E-7723E52DAF3F}">
      <dgm:prSet phldrT="[Texte]"/>
      <dgm:spPr/>
      <dgm:t>
        <a:bodyPr/>
        <a:lstStyle/>
        <a:p>
          <a:r>
            <a:rPr lang="fr-FR" dirty="0"/>
            <a:t>Contenu et structure du guide </a:t>
          </a:r>
          <a:endParaRPr lang="fr-BE" dirty="0"/>
        </a:p>
      </dgm:t>
    </dgm:pt>
    <dgm:pt modelId="{B6C63AC3-3210-466C-BB62-1ABF66C8ECA3}" type="parTrans" cxnId="{CA346230-AB80-4717-B2B9-ED11D6B4ABE2}">
      <dgm:prSet/>
      <dgm:spPr/>
      <dgm:t>
        <a:bodyPr/>
        <a:lstStyle/>
        <a:p>
          <a:endParaRPr lang="fr-BE"/>
        </a:p>
      </dgm:t>
    </dgm:pt>
    <dgm:pt modelId="{76D3D0B6-992D-4355-9123-DBD1FE9CE224}" type="sibTrans" cxnId="{CA346230-AB80-4717-B2B9-ED11D6B4ABE2}">
      <dgm:prSet/>
      <dgm:spPr/>
      <dgm:t>
        <a:bodyPr/>
        <a:lstStyle/>
        <a:p>
          <a:endParaRPr lang="fr-BE"/>
        </a:p>
      </dgm:t>
    </dgm:pt>
    <dgm:pt modelId="{8B7BF802-DB85-4D1C-98F7-018355F9A841}">
      <dgm:prSet phldrT="[Texte]"/>
      <dgm:spPr/>
      <dgm:t>
        <a:bodyPr/>
        <a:lstStyle/>
        <a:p>
          <a:r>
            <a:rPr lang="fr-FR" dirty="0"/>
            <a:t>Choix des phrases de relance</a:t>
          </a:r>
          <a:endParaRPr lang="fr-BE" dirty="0"/>
        </a:p>
      </dgm:t>
    </dgm:pt>
    <dgm:pt modelId="{7E4A2E0D-C8BC-41AF-B89F-D2A3A9B61980}" type="parTrans" cxnId="{9BD43CD4-8E4F-4EE3-BE56-FE87A6BC3409}">
      <dgm:prSet/>
      <dgm:spPr/>
      <dgm:t>
        <a:bodyPr/>
        <a:lstStyle/>
        <a:p>
          <a:endParaRPr lang="fr-BE"/>
        </a:p>
      </dgm:t>
    </dgm:pt>
    <dgm:pt modelId="{3E12DA82-24F4-4AE5-911A-77A19A2FFE5F}" type="sibTrans" cxnId="{9BD43CD4-8E4F-4EE3-BE56-FE87A6BC3409}">
      <dgm:prSet/>
      <dgm:spPr/>
      <dgm:t>
        <a:bodyPr/>
        <a:lstStyle/>
        <a:p>
          <a:endParaRPr lang="fr-BE"/>
        </a:p>
      </dgm:t>
    </dgm:pt>
    <dgm:pt modelId="{4F57D1ED-81CE-4023-9B00-AA94F90E772C}">
      <dgm:prSet phldrT="[Texte]"/>
      <dgm:spPr/>
      <dgm:t>
        <a:bodyPr/>
        <a:lstStyle/>
        <a:p>
          <a:r>
            <a:rPr lang="fr-FR" dirty="0"/>
            <a:t>Lien avec la problématique/question de recherche</a:t>
          </a:r>
          <a:endParaRPr lang="fr-BE" dirty="0"/>
        </a:p>
      </dgm:t>
    </dgm:pt>
    <dgm:pt modelId="{B9FB43E4-42EE-4667-AE94-A644F249ACC7}" type="parTrans" cxnId="{99DF7A6B-CA0E-4C20-A8EA-9F368447E82A}">
      <dgm:prSet/>
      <dgm:spPr/>
      <dgm:t>
        <a:bodyPr/>
        <a:lstStyle/>
        <a:p>
          <a:endParaRPr lang="fr-BE"/>
        </a:p>
      </dgm:t>
    </dgm:pt>
    <dgm:pt modelId="{967E84FE-4AB3-4030-854A-0DDFB3421CCE}" type="sibTrans" cxnId="{99DF7A6B-CA0E-4C20-A8EA-9F368447E82A}">
      <dgm:prSet/>
      <dgm:spPr/>
      <dgm:t>
        <a:bodyPr/>
        <a:lstStyle/>
        <a:p>
          <a:endParaRPr lang="fr-BE"/>
        </a:p>
      </dgm:t>
    </dgm:pt>
    <dgm:pt modelId="{785F9B85-0CA6-485A-9020-5784A3B1B71B}">
      <dgm:prSet/>
      <dgm:spPr/>
      <dgm:t>
        <a:bodyPr/>
        <a:lstStyle/>
        <a:p>
          <a:r>
            <a:rPr lang="fr-FR" dirty="0"/>
            <a:t>Ethique et contact</a:t>
          </a:r>
          <a:endParaRPr lang="fr-BE" dirty="0"/>
        </a:p>
      </dgm:t>
    </dgm:pt>
    <dgm:pt modelId="{277EE911-EB42-4FD0-948A-C15264626444}" type="parTrans" cxnId="{B122C2FB-1897-4372-A074-2221DA7DC5F4}">
      <dgm:prSet/>
      <dgm:spPr/>
      <dgm:t>
        <a:bodyPr/>
        <a:lstStyle/>
        <a:p>
          <a:endParaRPr lang="fr-BE"/>
        </a:p>
      </dgm:t>
    </dgm:pt>
    <dgm:pt modelId="{C014A01B-1FF4-4514-A7F1-91DFF55C7958}" type="sibTrans" cxnId="{B122C2FB-1897-4372-A074-2221DA7DC5F4}">
      <dgm:prSet/>
      <dgm:spPr/>
      <dgm:t>
        <a:bodyPr/>
        <a:lstStyle/>
        <a:p>
          <a:endParaRPr lang="fr-BE"/>
        </a:p>
      </dgm:t>
    </dgm:pt>
    <dgm:pt modelId="{CDB92AD4-15C1-45A4-AAAF-255D1FEE6EF6}" type="pres">
      <dgm:prSet presAssocID="{C62D39D8-909C-414F-ABC7-7D8569936840}" presName="diagram" presStyleCnt="0">
        <dgm:presLayoutVars>
          <dgm:dir/>
          <dgm:resizeHandles val="exact"/>
        </dgm:presLayoutVars>
      </dgm:prSet>
      <dgm:spPr/>
    </dgm:pt>
    <dgm:pt modelId="{D3450E6A-8A56-4510-919A-8310DD4B0087}" type="pres">
      <dgm:prSet presAssocID="{0DEEF5A0-839D-4C67-941E-7723E52DAF3F}" presName="node" presStyleLbl="node1" presStyleIdx="0" presStyleCnt="4" custLinFactNeighborX="-947" custLinFactNeighborY="-1578">
        <dgm:presLayoutVars>
          <dgm:bulletEnabled val="1"/>
        </dgm:presLayoutVars>
      </dgm:prSet>
      <dgm:spPr/>
    </dgm:pt>
    <dgm:pt modelId="{47BD7304-6D1D-4ED6-9F8C-F27DC9D3A382}" type="pres">
      <dgm:prSet presAssocID="{76D3D0B6-992D-4355-9123-DBD1FE9CE224}" presName="sibTrans" presStyleCnt="0"/>
      <dgm:spPr/>
    </dgm:pt>
    <dgm:pt modelId="{69F0C25B-BDCD-4DFB-834F-CD918BD57FF0}" type="pres">
      <dgm:prSet presAssocID="{8B7BF802-DB85-4D1C-98F7-018355F9A841}" presName="node" presStyleLbl="node1" presStyleIdx="1" presStyleCnt="4">
        <dgm:presLayoutVars>
          <dgm:bulletEnabled val="1"/>
        </dgm:presLayoutVars>
      </dgm:prSet>
      <dgm:spPr/>
    </dgm:pt>
    <dgm:pt modelId="{2E9B1BDA-AEFB-4A97-AB95-53B9F13A9E6C}" type="pres">
      <dgm:prSet presAssocID="{3E12DA82-24F4-4AE5-911A-77A19A2FFE5F}" presName="sibTrans" presStyleCnt="0"/>
      <dgm:spPr/>
    </dgm:pt>
    <dgm:pt modelId="{40BD2805-8C1C-4BFE-B379-04EA9AA31232}" type="pres">
      <dgm:prSet presAssocID="{4F57D1ED-81CE-4023-9B00-AA94F90E772C}" presName="node" presStyleLbl="node1" presStyleIdx="2" presStyleCnt="4">
        <dgm:presLayoutVars>
          <dgm:bulletEnabled val="1"/>
        </dgm:presLayoutVars>
      </dgm:prSet>
      <dgm:spPr/>
    </dgm:pt>
    <dgm:pt modelId="{E829EF1B-E3D9-4DF0-925E-4EAEB9EFE87E}" type="pres">
      <dgm:prSet presAssocID="{967E84FE-4AB3-4030-854A-0DDFB3421CCE}" presName="sibTrans" presStyleCnt="0"/>
      <dgm:spPr/>
    </dgm:pt>
    <dgm:pt modelId="{BA1EE023-7954-47BD-83BD-E19555BCC7D1}" type="pres">
      <dgm:prSet presAssocID="{785F9B85-0CA6-485A-9020-5784A3B1B71B}" presName="node" presStyleLbl="node1" presStyleIdx="3" presStyleCnt="4">
        <dgm:presLayoutVars>
          <dgm:bulletEnabled val="1"/>
        </dgm:presLayoutVars>
      </dgm:prSet>
      <dgm:spPr/>
    </dgm:pt>
  </dgm:ptLst>
  <dgm:cxnLst>
    <dgm:cxn modelId="{5B29F823-7B29-44DE-9786-62BF226CE327}" type="presOf" srcId="{8B7BF802-DB85-4D1C-98F7-018355F9A841}" destId="{69F0C25B-BDCD-4DFB-834F-CD918BD57FF0}" srcOrd="0" destOrd="0" presId="urn:microsoft.com/office/officeart/2005/8/layout/default"/>
    <dgm:cxn modelId="{DA559E26-CA81-4D6A-AC97-F1E41A0FED5B}" type="presOf" srcId="{0DEEF5A0-839D-4C67-941E-7723E52DAF3F}" destId="{D3450E6A-8A56-4510-919A-8310DD4B0087}" srcOrd="0" destOrd="0" presId="urn:microsoft.com/office/officeart/2005/8/layout/default"/>
    <dgm:cxn modelId="{CA346230-AB80-4717-B2B9-ED11D6B4ABE2}" srcId="{C62D39D8-909C-414F-ABC7-7D8569936840}" destId="{0DEEF5A0-839D-4C67-941E-7723E52DAF3F}" srcOrd="0" destOrd="0" parTransId="{B6C63AC3-3210-466C-BB62-1ABF66C8ECA3}" sibTransId="{76D3D0B6-992D-4355-9123-DBD1FE9CE224}"/>
    <dgm:cxn modelId="{E1EB6A67-8133-4F3A-840D-9B8CF7F2888A}" type="presOf" srcId="{4F57D1ED-81CE-4023-9B00-AA94F90E772C}" destId="{40BD2805-8C1C-4BFE-B379-04EA9AA31232}" srcOrd="0" destOrd="0" presId="urn:microsoft.com/office/officeart/2005/8/layout/default"/>
    <dgm:cxn modelId="{99DF7A6B-CA0E-4C20-A8EA-9F368447E82A}" srcId="{C62D39D8-909C-414F-ABC7-7D8569936840}" destId="{4F57D1ED-81CE-4023-9B00-AA94F90E772C}" srcOrd="2" destOrd="0" parTransId="{B9FB43E4-42EE-4667-AE94-A644F249ACC7}" sibTransId="{967E84FE-4AB3-4030-854A-0DDFB3421CCE}"/>
    <dgm:cxn modelId="{CC6B8282-DAE8-47D6-AA71-B4153AE0A599}" type="presOf" srcId="{C62D39D8-909C-414F-ABC7-7D8569936840}" destId="{CDB92AD4-15C1-45A4-AAAF-255D1FEE6EF6}" srcOrd="0" destOrd="0" presId="urn:microsoft.com/office/officeart/2005/8/layout/default"/>
    <dgm:cxn modelId="{9BD43CD4-8E4F-4EE3-BE56-FE87A6BC3409}" srcId="{C62D39D8-909C-414F-ABC7-7D8569936840}" destId="{8B7BF802-DB85-4D1C-98F7-018355F9A841}" srcOrd="1" destOrd="0" parTransId="{7E4A2E0D-C8BC-41AF-B89F-D2A3A9B61980}" sibTransId="{3E12DA82-24F4-4AE5-911A-77A19A2FFE5F}"/>
    <dgm:cxn modelId="{BF25C4D9-94F2-45D6-9237-C57F4DCFD2FE}" type="presOf" srcId="{785F9B85-0CA6-485A-9020-5784A3B1B71B}" destId="{BA1EE023-7954-47BD-83BD-E19555BCC7D1}" srcOrd="0" destOrd="0" presId="urn:microsoft.com/office/officeart/2005/8/layout/default"/>
    <dgm:cxn modelId="{B122C2FB-1897-4372-A074-2221DA7DC5F4}" srcId="{C62D39D8-909C-414F-ABC7-7D8569936840}" destId="{785F9B85-0CA6-485A-9020-5784A3B1B71B}" srcOrd="3" destOrd="0" parTransId="{277EE911-EB42-4FD0-948A-C15264626444}" sibTransId="{C014A01B-1FF4-4514-A7F1-91DFF55C7958}"/>
    <dgm:cxn modelId="{787C80A5-C529-4F9E-9E98-6BB6911DBA54}" type="presParOf" srcId="{CDB92AD4-15C1-45A4-AAAF-255D1FEE6EF6}" destId="{D3450E6A-8A56-4510-919A-8310DD4B0087}" srcOrd="0" destOrd="0" presId="urn:microsoft.com/office/officeart/2005/8/layout/default"/>
    <dgm:cxn modelId="{BEF4F59E-8F9A-46A0-9BA8-12F10E977998}" type="presParOf" srcId="{CDB92AD4-15C1-45A4-AAAF-255D1FEE6EF6}" destId="{47BD7304-6D1D-4ED6-9F8C-F27DC9D3A382}" srcOrd="1" destOrd="0" presId="urn:microsoft.com/office/officeart/2005/8/layout/default"/>
    <dgm:cxn modelId="{CAEC10DA-0113-44D1-A521-7DDF05C261EE}" type="presParOf" srcId="{CDB92AD4-15C1-45A4-AAAF-255D1FEE6EF6}" destId="{69F0C25B-BDCD-4DFB-834F-CD918BD57FF0}" srcOrd="2" destOrd="0" presId="urn:microsoft.com/office/officeart/2005/8/layout/default"/>
    <dgm:cxn modelId="{DDE52635-96C4-4E4F-9BA4-21C6F8FF5E5A}" type="presParOf" srcId="{CDB92AD4-15C1-45A4-AAAF-255D1FEE6EF6}" destId="{2E9B1BDA-AEFB-4A97-AB95-53B9F13A9E6C}" srcOrd="3" destOrd="0" presId="urn:microsoft.com/office/officeart/2005/8/layout/default"/>
    <dgm:cxn modelId="{3E006F89-AF30-4F4B-B3C8-5BF66967BBC1}" type="presParOf" srcId="{CDB92AD4-15C1-45A4-AAAF-255D1FEE6EF6}" destId="{40BD2805-8C1C-4BFE-B379-04EA9AA31232}" srcOrd="4" destOrd="0" presId="urn:microsoft.com/office/officeart/2005/8/layout/default"/>
    <dgm:cxn modelId="{227EE391-4226-421B-80B8-E70A10CA0EF6}" type="presParOf" srcId="{CDB92AD4-15C1-45A4-AAAF-255D1FEE6EF6}" destId="{E829EF1B-E3D9-4DF0-925E-4EAEB9EFE87E}" srcOrd="5" destOrd="0" presId="urn:microsoft.com/office/officeart/2005/8/layout/default"/>
    <dgm:cxn modelId="{E3E91738-C1B4-4ADB-B19A-20840DFB3A6D}" type="presParOf" srcId="{CDB92AD4-15C1-45A4-AAAF-255D1FEE6EF6}" destId="{BA1EE023-7954-47BD-83BD-E19555BCC7D1}"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450E6A-8A56-4510-919A-8310DD4B0087}">
      <dsp:nvSpPr>
        <dsp:cNvPr id="0" name=""/>
        <dsp:cNvSpPr/>
      </dsp:nvSpPr>
      <dsp:spPr>
        <a:xfrm>
          <a:off x="171571" y="0"/>
          <a:ext cx="2812509" cy="1687505"/>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kern="1200" dirty="0"/>
            <a:t>Contenu et structure du guide </a:t>
          </a:r>
          <a:endParaRPr lang="fr-BE" sz="2000" kern="1200" dirty="0"/>
        </a:p>
      </dsp:txBody>
      <dsp:txXfrm>
        <a:off x="171571" y="0"/>
        <a:ext cx="2812509" cy="1687505"/>
      </dsp:txXfrm>
    </dsp:sp>
    <dsp:sp modelId="{69F0C25B-BDCD-4DFB-834F-CD918BD57FF0}">
      <dsp:nvSpPr>
        <dsp:cNvPr id="0" name=""/>
        <dsp:cNvSpPr/>
      </dsp:nvSpPr>
      <dsp:spPr>
        <a:xfrm>
          <a:off x="3291966" y="1092"/>
          <a:ext cx="2812509" cy="1687505"/>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kern="1200" dirty="0"/>
            <a:t>Choix des phrases de relance</a:t>
          </a:r>
          <a:endParaRPr lang="fr-BE" sz="2000" kern="1200" dirty="0"/>
        </a:p>
      </dsp:txBody>
      <dsp:txXfrm>
        <a:off x="3291966" y="1092"/>
        <a:ext cx="2812509" cy="1687505"/>
      </dsp:txXfrm>
    </dsp:sp>
    <dsp:sp modelId="{40BD2805-8C1C-4BFE-B379-04EA9AA31232}">
      <dsp:nvSpPr>
        <dsp:cNvPr id="0" name=""/>
        <dsp:cNvSpPr/>
      </dsp:nvSpPr>
      <dsp:spPr>
        <a:xfrm>
          <a:off x="6385727" y="1092"/>
          <a:ext cx="2812509" cy="1687505"/>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kern="1200" dirty="0"/>
            <a:t>Lien avec la problématique/question de recherche</a:t>
          </a:r>
          <a:endParaRPr lang="fr-BE" sz="2000" kern="1200" dirty="0"/>
        </a:p>
      </dsp:txBody>
      <dsp:txXfrm>
        <a:off x="6385727" y="1092"/>
        <a:ext cx="2812509" cy="1687505"/>
      </dsp:txXfrm>
    </dsp:sp>
    <dsp:sp modelId="{BA1EE023-7954-47BD-83BD-E19555BCC7D1}">
      <dsp:nvSpPr>
        <dsp:cNvPr id="0" name=""/>
        <dsp:cNvSpPr/>
      </dsp:nvSpPr>
      <dsp:spPr>
        <a:xfrm>
          <a:off x="3291966" y="1969849"/>
          <a:ext cx="2812509" cy="1687505"/>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kern="1200" dirty="0"/>
            <a:t>Ethique et contact</a:t>
          </a:r>
          <a:endParaRPr lang="fr-BE" sz="2000" kern="1200" dirty="0"/>
        </a:p>
      </dsp:txBody>
      <dsp:txXfrm>
        <a:off x="3291966" y="1969849"/>
        <a:ext cx="2812509" cy="168750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A82A37-DF7A-4667-BBE9-01E1D6D2E91E}" type="datetimeFigureOut">
              <a:rPr lang="fr-BE" smtClean="0"/>
              <a:t>19-03-26</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FE7982-9EDD-4F4F-A83A-09D15C513EC3}" type="slidenum">
              <a:rPr lang="fr-BE" smtClean="0"/>
              <a:t>‹#›</a:t>
            </a:fld>
            <a:endParaRPr lang="fr-BE"/>
          </a:p>
        </p:txBody>
      </p:sp>
    </p:spTree>
    <p:extLst>
      <p:ext uri="{BB962C8B-B14F-4D97-AF65-F5344CB8AC3E}">
        <p14:creationId xmlns:p14="http://schemas.microsoft.com/office/powerpoint/2010/main" val="3951031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Opinions attitudes, visions du monde</a:t>
            </a:r>
            <a:endParaRPr lang="fr-BE" dirty="0"/>
          </a:p>
        </p:txBody>
      </p:sp>
      <p:sp>
        <p:nvSpPr>
          <p:cNvPr id="4" name="Espace réservé du numéro de diapositive 3"/>
          <p:cNvSpPr>
            <a:spLocks noGrp="1"/>
          </p:cNvSpPr>
          <p:nvPr>
            <p:ph type="sldNum" sz="quarter" idx="5"/>
          </p:nvPr>
        </p:nvSpPr>
        <p:spPr/>
        <p:txBody>
          <a:bodyPr/>
          <a:lstStyle/>
          <a:p>
            <a:fld id="{0FFE7982-9EDD-4F4F-A83A-09D15C513EC3}" type="slidenum">
              <a:rPr lang="fr-BE" smtClean="0"/>
              <a:t>4</a:t>
            </a:fld>
            <a:endParaRPr lang="fr-BE"/>
          </a:p>
        </p:txBody>
      </p:sp>
    </p:spTree>
    <p:extLst>
      <p:ext uri="{BB962C8B-B14F-4D97-AF65-F5344CB8AC3E}">
        <p14:creationId xmlns:p14="http://schemas.microsoft.com/office/powerpoint/2010/main" val="3521456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0FFE7982-9EDD-4F4F-A83A-09D15C513EC3}" type="slidenum">
              <a:rPr lang="fr-BE" smtClean="0"/>
              <a:t>5</a:t>
            </a:fld>
            <a:endParaRPr lang="fr-BE"/>
          </a:p>
        </p:txBody>
      </p:sp>
    </p:spTree>
    <p:extLst>
      <p:ext uri="{BB962C8B-B14F-4D97-AF65-F5344CB8AC3E}">
        <p14:creationId xmlns:p14="http://schemas.microsoft.com/office/powerpoint/2010/main" val="3983651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D9195C1-C844-4F5D-B316-F432B69D9CE9}" type="datetime1">
              <a:rPr lang="en-US" smtClean="0"/>
              <a:t>3/19/2026</a:t>
            </a:fld>
            <a:endParaRPr lang="en-US" dirty="0"/>
          </a:p>
        </p:txBody>
      </p:sp>
      <p:sp>
        <p:nvSpPr>
          <p:cNvPr id="5" name="Footer Placeholder 4"/>
          <p:cNvSpPr>
            <a:spLocks noGrp="1"/>
          </p:cNvSpPr>
          <p:nvPr>
            <p:ph type="ftr" sz="quarter" idx="11"/>
          </p:nvPr>
        </p:nvSpPr>
        <p:spPr/>
        <p:txBody>
          <a:bodyPr/>
          <a:lstStyle/>
          <a:p>
            <a:r>
              <a:rPr lang="en-US"/>
              <a:t>Margherita Bussi - SERFA - 2024</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14C1B88-E1AC-487F-B0BD-ABEA6D82C60B}" type="datetime1">
              <a:rPr lang="en-US" smtClean="0"/>
              <a:t>3/19/2026</a:t>
            </a:fld>
            <a:endParaRPr lang="en-US" dirty="0"/>
          </a:p>
        </p:txBody>
      </p:sp>
      <p:sp>
        <p:nvSpPr>
          <p:cNvPr id="5" name="Footer Placeholder 4"/>
          <p:cNvSpPr>
            <a:spLocks noGrp="1"/>
          </p:cNvSpPr>
          <p:nvPr>
            <p:ph type="ftr" sz="quarter" idx="11"/>
          </p:nvPr>
        </p:nvSpPr>
        <p:spPr/>
        <p:txBody>
          <a:bodyPr/>
          <a:lstStyle/>
          <a:p>
            <a:r>
              <a:rPr lang="en-US"/>
              <a:t>Margherita Bussi - SERFA - 2024</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78E6615-C733-43F4-A09B-0C2CF6793E74}" type="datetime1">
              <a:rPr lang="en-US" smtClean="0"/>
              <a:t>3/19/2026</a:t>
            </a:fld>
            <a:endParaRPr lang="en-US" dirty="0"/>
          </a:p>
        </p:txBody>
      </p:sp>
      <p:sp>
        <p:nvSpPr>
          <p:cNvPr id="5" name="Footer Placeholder 4"/>
          <p:cNvSpPr>
            <a:spLocks noGrp="1"/>
          </p:cNvSpPr>
          <p:nvPr>
            <p:ph type="ftr" sz="quarter" idx="11"/>
          </p:nvPr>
        </p:nvSpPr>
        <p:spPr/>
        <p:txBody>
          <a:bodyPr/>
          <a:lstStyle/>
          <a:p>
            <a:r>
              <a:rPr lang="en-US"/>
              <a:t>Margherita Bussi - SERFA - 2024</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9956D6C-5B0E-46E1-9B9F-E05B8F6D2F38}" type="datetime1">
              <a:rPr lang="en-US" smtClean="0"/>
              <a:t>3/19/2026</a:t>
            </a:fld>
            <a:endParaRPr lang="en-US" dirty="0"/>
          </a:p>
        </p:txBody>
      </p:sp>
      <p:sp>
        <p:nvSpPr>
          <p:cNvPr id="5" name="Footer Placeholder 4"/>
          <p:cNvSpPr>
            <a:spLocks noGrp="1"/>
          </p:cNvSpPr>
          <p:nvPr>
            <p:ph type="ftr" sz="quarter" idx="11"/>
          </p:nvPr>
        </p:nvSpPr>
        <p:spPr/>
        <p:txBody>
          <a:bodyPr/>
          <a:lstStyle/>
          <a:p>
            <a:r>
              <a:rPr lang="en-US"/>
              <a:t>Margherita Bussi - SERFA - 2024</a:t>
            </a:r>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F6CEF692-6B6B-4BBC-9978-9566D836B84A}" type="datetime1">
              <a:rPr lang="en-US" smtClean="0"/>
              <a:t>3/19/2026</a:t>
            </a:fld>
            <a:endParaRPr lang="en-US" dirty="0"/>
          </a:p>
        </p:txBody>
      </p:sp>
      <p:sp>
        <p:nvSpPr>
          <p:cNvPr id="5" name="Footer Placeholder 4"/>
          <p:cNvSpPr>
            <a:spLocks noGrp="1"/>
          </p:cNvSpPr>
          <p:nvPr>
            <p:ph type="ftr" sz="quarter" idx="11"/>
          </p:nvPr>
        </p:nvSpPr>
        <p:spPr/>
        <p:txBody>
          <a:bodyPr/>
          <a:lstStyle/>
          <a:p>
            <a:r>
              <a:rPr lang="en-US"/>
              <a:t>Margherita Bussi - SERFA - 2024</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1352816-401B-4461-AEDB-391EBFF26265}" type="datetime1">
              <a:rPr lang="en-US" smtClean="0"/>
              <a:t>3/19/2026</a:t>
            </a:fld>
            <a:endParaRPr lang="en-US" dirty="0"/>
          </a:p>
        </p:txBody>
      </p:sp>
      <p:sp>
        <p:nvSpPr>
          <p:cNvPr id="6" name="Footer Placeholder 5"/>
          <p:cNvSpPr>
            <a:spLocks noGrp="1"/>
          </p:cNvSpPr>
          <p:nvPr>
            <p:ph type="ftr" sz="quarter" idx="11"/>
          </p:nvPr>
        </p:nvSpPr>
        <p:spPr/>
        <p:txBody>
          <a:bodyPr/>
          <a:lstStyle/>
          <a:p>
            <a:r>
              <a:rPr lang="en-US"/>
              <a:t>Margherita Bussi - SERFA - 2024</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097280" y="2582335"/>
            <a:ext cx="4937760" cy="32867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217920" y="2582334"/>
            <a:ext cx="4937760" cy="328676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03F39DE-9B3F-4BB0-9EA7-2F795BC7F444}" type="datetime1">
              <a:rPr lang="en-US" smtClean="0"/>
              <a:t>3/19/2026</a:t>
            </a:fld>
            <a:endParaRPr lang="en-US" dirty="0"/>
          </a:p>
        </p:txBody>
      </p:sp>
      <p:sp>
        <p:nvSpPr>
          <p:cNvPr id="8" name="Footer Placeholder 7"/>
          <p:cNvSpPr>
            <a:spLocks noGrp="1"/>
          </p:cNvSpPr>
          <p:nvPr>
            <p:ph type="ftr" sz="quarter" idx="11"/>
          </p:nvPr>
        </p:nvSpPr>
        <p:spPr/>
        <p:txBody>
          <a:bodyPr/>
          <a:lstStyle/>
          <a:p>
            <a:r>
              <a:rPr lang="en-US"/>
              <a:t>Margherita Bussi - SERFA - 2024</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C8E98A0-09C3-4407-B245-88E66AC66F72}" type="datetime1">
              <a:rPr lang="en-US" smtClean="0"/>
              <a:t>3/19/2026</a:t>
            </a:fld>
            <a:endParaRPr lang="en-US" dirty="0"/>
          </a:p>
        </p:txBody>
      </p:sp>
      <p:sp>
        <p:nvSpPr>
          <p:cNvPr id="4" name="Footer Placeholder 3"/>
          <p:cNvSpPr>
            <a:spLocks noGrp="1"/>
          </p:cNvSpPr>
          <p:nvPr>
            <p:ph type="ftr" sz="quarter" idx="11"/>
          </p:nvPr>
        </p:nvSpPr>
        <p:spPr/>
        <p:txBody>
          <a:bodyPr/>
          <a:lstStyle/>
          <a:p>
            <a:r>
              <a:rPr lang="en-US"/>
              <a:t>Margherita Bussi - SERFA - 2024</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CBC8122-E7EC-4E55-BA4E-BF07444710F7}" type="datetime1">
              <a:rPr lang="en-US" smtClean="0"/>
              <a:t>3/19/2026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Margherita Bussi - SERFA - 2024</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8B4A138-0C25-4133-A16A-F5D8BB914420}" type="datetime1">
              <a:rPr lang="en-US" smtClean="0"/>
              <a:t>3/19/2026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Margherita Bussi - SERFA - 2024</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D1B451DD-BA9E-496A-A852-90D0626F6EE3}" type="datetime1">
              <a:rPr lang="en-US" smtClean="0"/>
              <a:t>3/19/2026</a:t>
            </a:fld>
            <a:endParaRPr lang="en-US" dirty="0"/>
          </a:p>
        </p:txBody>
      </p:sp>
      <p:sp>
        <p:nvSpPr>
          <p:cNvPr id="6" name="Footer Placeholder 5"/>
          <p:cNvSpPr>
            <a:spLocks noGrp="1"/>
          </p:cNvSpPr>
          <p:nvPr>
            <p:ph type="ftr" sz="quarter" idx="11"/>
          </p:nvPr>
        </p:nvSpPr>
        <p:spPr/>
        <p:txBody>
          <a:bodyPr/>
          <a:lstStyle/>
          <a:p>
            <a:r>
              <a:rPr lang="en-US"/>
              <a:t>Margherita Bussi - SERFA - 2024</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7B026E3-1B9F-40F9-BA57-C1FD061ADABD}" type="datetime1">
              <a:rPr lang="en-US" smtClean="0"/>
              <a:t>3/19/2026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Margherita Bussi - SERFA - 2024</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rgherita.bussi@uclouvain.b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tandfonline.com/doi/abs/10.1080/02601370110111682?casa_token=lmPIrU8pJEMAAAAA:66MJNHoqxkNSljIrItkSsRCMV-geODgTnuqiQdGzxBSrj3hoPuaAZHXw6gyehS49JlgzsT6bLTnS8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dropbox.com/s/rkvh50wgj8ank7c/Vid%C3%A9o%202%20-%20Appel%20avec%20COSTANTINI%2C%20Ilaria.mp4?dl=0"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slide" Target="slide2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363ED4-350F-444E-8EBC-C380A769FBA8}"/>
              </a:ext>
            </a:extLst>
          </p:cNvPr>
          <p:cNvSpPr>
            <a:spLocks noGrp="1"/>
          </p:cNvSpPr>
          <p:nvPr>
            <p:ph type="ctrTitle"/>
          </p:nvPr>
        </p:nvSpPr>
        <p:spPr/>
        <p:txBody>
          <a:bodyPr/>
          <a:lstStyle/>
          <a:p>
            <a:r>
              <a:rPr lang="fr-FR" dirty="0"/>
              <a:t>L’entretien semi-directif</a:t>
            </a:r>
            <a:endParaRPr lang="fr-BE" dirty="0"/>
          </a:p>
        </p:txBody>
      </p:sp>
      <p:sp>
        <p:nvSpPr>
          <p:cNvPr id="3" name="Sous-titre 2">
            <a:extLst>
              <a:ext uri="{FF2B5EF4-FFF2-40B4-BE49-F238E27FC236}">
                <a16:creationId xmlns:a16="http://schemas.microsoft.com/office/drawing/2014/main" id="{92B6FE63-A49B-451D-8763-461E786F9FFB}"/>
              </a:ext>
            </a:extLst>
          </p:cNvPr>
          <p:cNvSpPr>
            <a:spLocks noGrp="1"/>
          </p:cNvSpPr>
          <p:nvPr>
            <p:ph type="subTitle" idx="1"/>
          </p:nvPr>
        </p:nvSpPr>
        <p:spPr>
          <a:xfrm>
            <a:off x="1100050" y="4455620"/>
            <a:ext cx="10209633" cy="1643427"/>
          </a:xfrm>
        </p:spPr>
        <p:txBody>
          <a:bodyPr vert="horz" lIns="91440" tIns="45720" rIns="91440" bIns="45720" rtlCol="0" anchor="t">
            <a:normAutofit fontScale="92500" lnSpcReduction="20000"/>
          </a:bodyPr>
          <a:lstStyle/>
          <a:p>
            <a:pPr algn="r"/>
            <a:r>
              <a:rPr lang="fr-FR" dirty="0"/>
              <a:t>SERFA </a:t>
            </a:r>
            <a:endParaRPr lang="fr-BE" dirty="0"/>
          </a:p>
          <a:p>
            <a:pPr algn="r"/>
            <a:r>
              <a:rPr lang="fr-FR" dirty="0"/>
              <a:t>20</a:t>
            </a:r>
            <a:r>
              <a:rPr lang="fr-BE" dirty="0"/>
              <a:t> /21 MARS 2026</a:t>
            </a:r>
            <a:endParaRPr lang="fr-BE" dirty="0">
              <a:ea typeface="Calibri Light"/>
              <a:cs typeface="Calibri Light"/>
            </a:endParaRPr>
          </a:p>
          <a:p>
            <a:pPr algn="r"/>
            <a:r>
              <a:rPr lang="fr-FR" dirty="0"/>
              <a:t>Margherita Bussi – </a:t>
            </a:r>
            <a:r>
              <a:rPr lang="fr-FR" dirty="0" err="1"/>
              <a:t>uclouvain</a:t>
            </a:r>
            <a:endParaRPr lang="fr-FR" dirty="0"/>
          </a:p>
          <a:p>
            <a:pPr algn="r"/>
            <a:r>
              <a:rPr lang="fr-FR" dirty="0">
                <a:hlinkClick r:id="rId2"/>
              </a:rPr>
              <a:t>Margherita.bussi@uclouvain.be</a:t>
            </a:r>
            <a:r>
              <a:rPr lang="fr-FR" dirty="0"/>
              <a:t> </a:t>
            </a:r>
          </a:p>
        </p:txBody>
      </p:sp>
    </p:spTree>
    <p:extLst>
      <p:ext uri="{BB962C8B-B14F-4D97-AF65-F5344CB8AC3E}">
        <p14:creationId xmlns:p14="http://schemas.microsoft.com/office/powerpoint/2010/main" val="2554932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422E38-97EC-45E2-9AE2-92D3B786ADDB}"/>
              </a:ext>
            </a:extLst>
          </p:cNvPr>
          <p:cNvSpPr>
            <a:spLocks noGrp="1"/>
          </p:cNvSpPr>
          <p:nvPr>
            <p:ph type="title"/>
          </p:nvPr>
        </p:nvSpPr>
        <p:spPr/>
        <p:txBody>
          <a:bodyPr/>
          <a:lstStyle/>
          <a:p>
            <a:r>
              <a:rPr lang="fr-FR" dirty="0"/>
              <a:t>Exemples… </a:t>
            </a:r>
            <a:r>
              <a:rPr lang="fr-FR" sz="3600" dirty="0"/>
              <a:t>(</a:t>
            </a:r>
            <a:r>
              <a:rPr lang="fr-FR" sz="3600" dirty="0" err="1"/>
              <a:t>leading</a:t>
            </a:r>
            <a:r>
              <a:rPr lang="fr-FR" sz="3600" dirty="0"/>
              <a:t> questions + long probe) – </a:t>
            </a:r>
            <a:r>
              <a:rPr lang="fr-FR" sz="2000" dirty="0"/>
              <a:t>NEGOTIATE (https://negotiate-research.no/)</a:t>
            </a:r>
            <a:endParaRPr lang="fr-BE" dirty="0"/>
          </a:p>
        </p:txBody>
      </p:sp>
      <p:sp>
        <p:nvSpPr>
          <p:cNvPr id="3" name="Espace réservé du contenu 2">
            <a:extLst>
              <a:ext uri="{FF2B5EF4-FFF2-40B4-BE49-F238E27FC236}">
                <a16:creationId xmlns:a16="http://schemas.microsoft.com/office/drawing/2014/main" id="{25EACDDD-54D9-44DC-A452-23B66B1FE742}"/>
              </a:ext>
            </a:extLst>
          </p:cNvPr>
          <p:cNvSpPr>
            <a:spLocks noGrp="1"/>
          </p:cNvSpPr>
          <p:nvPr>
            <p:ph idx="1"/>
          </p:nvPr>
        </p:nvSpPr>
        <p:spPr/>
        <p:txBody>
          <a:bodyPr>
            <a:normAutofit fontScale="92500" lnSpcReduction="10000"/>
          </a:bodyPr>
          <a:lstStyle/>
          <a:p>
            <a:r>
              <a:rPr lang="en-US" b="1" dirty="0"/>
              <a:t>Interviewer: </a:t>
            </a:r>
            <a:r>
              <a:rPr lang="en-US" dirty="0"/>
              <a:t>Yes, so you're sort of saying that you were in and out of work which wasn’t great because you had the baby then but you also, I think, are saying that you’ve sort of matured a little bit?</a:t>
            </a:r>
          </a:p>
          <a:p>
            <a:r>
              <a:rPr lang="en-US" b="1" dirty="0"/>
              <a:t>John 24: </a:t>
            </a:r>
            <a:r>
              <a:rPr lang="en-US" dirty="0"/>
              <a:t>Yes.</a:t>
            </a:r>
          </a:p>
          <a:p>
            <a:r>
              <a:rPr lang="en-US" b="1" dirty="0"/>
              <a:t>Interviewer: </a:t>
            </a:r>
            <a:r>
              <a:rPr lang="en-US" dirty="0">
                <a:solidFill>
                  <a:srgbClr val="FFC000"/>
                </a:solidFill>
              </a:rPr>
              <a:t>Is that- I don't want to put words in your mouth?</a:t>
            </a:r>
          </a:p>
          <a:p>
            <a:r>
              <a:rPr lang="en-US" b="1" dirty="0"/>
              <a:t>John 24: </a:t>
            </a:r>
            <a:r>
              <a:rPr lang="en-US" dirty="0"/>
              <a:t>Yes, that’s it.</a:t>
            </a:r>
          </a:p>
          <a:p>
            <a:r>
              <a:rPr lang="en-US" b="1" dirty="0"/>
              <a:t>Interviewer: </a:t>
            </a:r>
            <a:r>
              <a:rPr lang="en-US" dirty="0"/>
              <a:t>Did you take decisions or make a choice at the time that you think really had an impact on what you are now and have achieved in subsequent years? </a:t>
            </a:r>
          </a:p>
          <a:p>
            <a:r>
              <a:rPr lang="en-US" dirty="0"/>
              <a:t>So, for example did you make decisions looking back that have made a difference to what you do now? If you look back at how you were, do you think you made choices then and decisions that have impacted on how now?</a:t>
            </a:r>
          </a:p>
          <a:p>
            <a:r>
              <a:rPr lang="en-US" b="1" dirty="0"/>
              <a:t>John 24: </a:t>
            </a:r>
            <a:r>
              <a:rPr lang="en-US" dirty="0"/>
              <a:t>Yes, definitely. Yes, of course, 100%.</a:t>
            </a:r>
          </a:p>
          <a:p>
            <a:endParaRPr lang="fr-BE" dirty="0"/>
          </a:p>
        </p:txBody>
      </p:sp>
      <p:sp>
        <p:nvSpPr>
          <p:cNvPr id="5" name="Espace réservé du numéro de diapositive 4">
            <a:extLst>
              <a:ext uri="{FF2B5EF4-FFF2-40B4-BE49-F238E27FC236}">
                <a16:creationId xmlns:a16="http://schemas.microsoft.com/office/drawing/2014/main" id="{70498869-B254-470F-B4DE-5CC2375D8AB6}"/>
              </a:ext>
            </a:extLst>
          </p:cNvPr>
          <p:cNvSpPr>
            <a:spLocks noGrp="1"/>
          </p:cNvSpPr>
          <p:nvPr>
            <p:ph type="sldNum" sz="quarter" idx="12"/>
          </p:nvPr>
        </p:nvSpPr>
        <p:spPr/>
        <p:txBody>
          <a:bodyPr/>
          <a:lstStyle/>
          <a:p>
            <a:fld id="{4CE482DC-2269-4F26-9D2A-7E44B1A4CD85}" type="slidenum">
              <a:rPr lang="en-US" smtClean="0"/>
              <a:t>10</a:t>
            </a:fld>
            <a:endParaRPr lang="en-US" dirty="0"/>
          </a:p>
        </p:txBody>
      </p:sp>
      <p:sp>
        <p:nvSpPr>
          <p:cNvPr id="6" name="Espace réservé du pied de page 3">
            <a:extLst>
              <a:ext uri="{FF2B5EF4-FFF2-40B4-BE49-F238E27FC236}">
                <a16:creationId xmlns:a16="http://schemas.microsoft.com/office/drawing/2014/main" id="{3A9E4414-2392-446B-B277-17993560140E}"/>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3679991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90BD47-EBDE-45B0-B56C-A3626D979A8E}"/>
              </a:ext>
            </a:extLst>
          </p:cNvPr>
          <p:cNvSpPr>
            <a:spLocks noGrp="1"/>
          </p:cNvSpPr>
          <p:nvPr>
            <p:ph type="title"/>
          </p:nvPr>
        </p:nvSpPr>
        <p:spPr/>
        <p:txBody>
          <a:bodyPr/>
          <a:lstStyle/>
          <a:p>
            <a:r>
              <a:rPr lang="fr-FR" dirty="0"/>
              <a:t>Exemples…</a:t>
            </a:r>
            <a:r>
              <a:rPr lang="fr-FR" sz="4000" dirty="0"/>
              <a:t>(tell me more) </a:t>
            </a:r>
            <a:r>
              <a:rPr lang="fr-FR" sz="2000" dirty="0"/>
              <a:t>NEGOTIATE (https://negotiate-research.no/)</a:t>
            </a:r>
            <a:endParaRPr lang="fr-BE" dirty="0"/>
          </a:p>
        </p:txBody>
      </p:sp>
      <p:sp>
        <p:nvSpPr>
          <p:cNvPr id="3" name="Espace réservé du contenu 2">
            <a:extLst>
              <a:ext uri="{FF2B5EF4-FFF2-40B4-BE49-F238E27FC236}">
                <a16:creationId xmlns:a16="http://schemas.microsoft.com/office/drawing/2014/main" id="{A4E078EB-6A01-4ED6-9E6C-1A2A390C9A8F}"/>
              </a:ext>
            </a:extLst>
          </p:cNvPr>
          <p:cNvSpPr>
            <a:spLocks noGrp="1"/>
          </p:cNvSpPr>
          <p:nvPr>
            <p:ph idx="1"/>
          </p:nvPr>
        </p:nvSpPr>
        <p:spPr/>
        <p:txBody>
          <a:bodyPr>
            <a:normAutofit/>
          </a:bodyPr>
          <a:lstStyle/>
          <a:p>
            <a:r>
              <a:rPr lang="en-GB" b="1" dirty="0"/>
              <a:t>Interviewer: </a:t>
            </a:r>
            <a:r>
              <a:rPr lang="en-GB" dirty="0"/>
              <a:t>And would you judge that your living conditions now are better or worse?</a:t>
            </a:r>
            <a:endParaRPr lang="fr-BE" dirty="0"/>
          </a:p>
          <a:p>
            <a:r>
              <a:rPr lang="en-GB" b="1" dirty="0"/>
              <a:t>Lisa: </a:t>
            </a:r>
            <a:r>
              <a:rPr lang="en-GB" dirty="0"/>
              <a:t>I would say they're better, yes.</a:t>
            </a:r>
            <a:endParaRPr lang="fr-BE" dirty="0"/>
          </a:p>
          <a:p>
            <a:r>
              <a:rPr lang="en-GB" b="1" dirty="0"/>
              <a:t>Interviewer: </a:t>
            </a:r>
            <a:r>
              <a:rPr lang="en-GB" dirty="0">
                <a:solidFill>
                  <a:srgbClr val="FFC000"/>
                </a:solidFill>
              </a:rPr>
              <a:t>Okay, and why is that?</a:t>
            </a:r>
            <a:endParaRPr lang="fr-BE" dirty="0">
              <a:solidFill>
                <a:srgbClr val="FFC000"/>
              </a:solidFill>
            </a:endParaRPr>
          </a:p>
          <a:p>
            <a:r>
              <a:rPr lang="en-GB" b="1" dirty="0"/>
              <a:t>Lisa: </a:t>
            </a:r>
            <a:r>
              <a:rPr lang="en-GB" dirty="0"/>
              <a:t>I mean, a lot of it has to do with the area that I lived in. I lived in my- just round the corner from my secondary school, and even when I left that school I had issues with the students from the school. So even when I wasn't there and after I dropped out of college and everything, it was just a difficult place to live with so many kids around. It's not a very nice area really, and the actual- I suppose the kind of physical basic standards of my flat that I live in are better than that house now as well.</a:t>
            </a:r>
            <a:endParaRPr lang="fr-BE" dirty="0"/>
          </a:p>
          <a:p>
            <a:endParaRPr lang="fr-BE" dirty="0"/>
          </a:p>
        </p:txBody>
      </p:sp>
      <p:sp>
        <p:nvSpPr>
          <p:cNvPr id="5" name="Espace réservé du numéro de diapositive 4">
            <a:extLst>
              <a:ext uri="{FF2B5EF4-FFF2-40B4-BE49-F238E27FC236}">
                <a16:creationId xmlns:a16="http://schemas.microsoft.com/office/drawing/2014/main" id="{AF823395-5096-4085-AA72-D225F4408CF5}"/>
              </a:ext>
            </a:extLst>
          </p:cNvPr>
          <p:cNvSpPr>
            <a:spLocks noGrp="1"/>
          </p:cNvSpPr>
          <p:nvPr>
            <p:ph type="sldNum" sz="quarter" idx="12"/>
          </p:nvPr>
        </p:nvSpPr>
        <p:spPr/>
        <p:txBody>
          <a:bodyPr/>
          <a:lstStyle/>
          <a:p>
            <a:fld id="{4CE482DC-2269-4F26-9D2A-7E44B1A4CD85}" type="slidenum">
              <a:rPr lang="en-US" smtClean="0"/>
              <a:t>11</a:t>
            </a:fld>
            <a:endParaRPr lang="en-US" dirty="0"/>
          </a:p>
        </p:txBody>
      </p:sp>
      <p:sp>
        <p:nvSpPr>
          <p:cNvPr id="6" name="Espace réservé du pied de page 3">
            <a:extLst>
              <a:ext uri="{FF2B5EF4-FFF2-40B4-BE49-F238E27FC236}">
                <a16:creationId xmlns:a16="http://schemas.microsoft.com/office/drawing/2014/main" id="{E101E3D5-C6AF-4579-A520-5C3002D92022}"/>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4186996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5ABCEB-CBBB-401D-B641-CC561C63FCB7}"/>
              </a:ext>
            </a:extLst>
          </p:cNvPr>
          <p:cNvSpPr>
            <a:spLocks noGrp="1"/>
          </p:cNvSpPr>
          <p:nvPr>
            <p:ph type="title"/>
          </p:nvPr>
        </p:nvSpPr>
        <p:spPr/>
        <p:txBody>
          <a:bodyPr/>
          <a:lstStyle/>
          <a:p>
            <a:r>
              <a:rPr lang="fr-FR" dirty="0"/>
              <a:t>Exemples… </a:t>
            </a:r>
            <a:r>
              <a:rPr lang="fr-FR" sz="2400" dirty="0"/>
              <a:t>NEGOTIATE (https://negotiate-research.no/)</a:t>
            </a:r>
            <a:endParaRPr lang="fr-BE" dirty="0"/>
          </a:p>
        </p:txBody>
      </p:sp>
      <p:sp>
        <p:nvSpPr>
          <p:cNvPr id="3" name="Espace réservé du contenu 2">
            <a:extLst>
              <a:ext uri="{FF2B5EF4-FFF2-40B4-BE49-F238E27FC236}">
                <a16:creationId xmlns:a16="http://schemas.microsoft.com/office/drawing/2014/main" id="{24B38E83-2374-4D9F-8771-A4065F08CAE2}"/>
              </a:ext>
            </a:extLst>
          </p:cNvPr>
          <p:cNvSpPr>
            <a:spLocks noGrp="1"/>
          </p:cNvSpPr>
          <p:nvPr>
            <p:ph idx="1"/>
          </p:nvPr>
        </p:nvSpPr>
        <p:spPr/>
        <p:txBody>
          <a:bodyPr>
            <a:normAutofit fontScale="92500" lnSpcReduction="20000"/>
          </a:bodyPr>
          <a:lstStyle/>
          <a:p>
            <a:r>
              <a:rPr lang="en-GB" dirty="0"/>
              <a:t>Interviewer:	So what- how old are we talking? Perhaps we should… </a:t>
            </a:r>
          </a:p>
          <a:p>
            <a:r>
              <a:rPr lang="en-GB" dirty="0"/>
              <a:t>Nina 42:	   So I was 22, the courses didn’t come around really and I didn’t start going into that until I      was in my late 20s. </a:t>
            </a:r>
            <a:endParaRPr lang="fr-BE" dirty="0"/>
          </a:p>
          <a:p>
            <a:r>
              <a:rPr lang="en-GB" dirty="0"/>
              <a:t>Interviewer:	Right. So it’s this period, 22 to 29 that you were- that you were signing on, wanted to work. </a:t>
            </a:r>
            <a:endParaRPr lang="fr-BE" dirty="0"/>
          </a:p>
          <a:p>
            <a:r>
              <a:rPr lang="en-GB" dirty="0"/>
              <a:t> Nina 42:	Yes. </a:t>
            </a:r>
            <a:endParaRPr lang="fr-BE" dirty="0"/>
          </a:p>
          <a:p>
            <a:r>
              <a:rPr lang="en-GB" dirty="0"/>
              <a:t> Interviewer:	Suffering depression. </a:t>
            </a:r>
            <a:endParaRPr lang="fr-BE" dirty="0"/>
          </a:p>
          <a:p>
            <a:r>
              <a:rPr lang="en-GB" dirty="0"/>
              <a:t> Nina 42:	Yes. </a:t>
            </a:r>
            <a:endParaRPr lang="fr-BE" dirty="0"/>
          </a:p>
          <a:p>
            <a:r>
              <a:rPr lang="en-GB" dirty="0"/>
              <a:t> Interviewer:	And then in your late 20s you started taking courses. </a:t>
            </a:r>
            <a:endParaRPr lang="fr-BE" dirty="0"/>
          </a:p>
          <a:p>
            <a:r>
              <a:rPr lang="en-GB" dirty="0"/>
              <a:t> Nina 42:	Yes. </a:t>
            </a:r>
            <a:endParaRPr lang="fr-BE" dirty="0"/>
          </a:p>
          <a:p>
            <a:r>
              <a:rPr lang="en-GB" dirty="0"/>
              <a:t> Interviewer:	Were they helpful, the courses? </a:t>
            </a:r>
            <a:endParaRPr lang="fr-BE" dirty="0"/>
          </a:p>
          <a:p>
            <a:endParaRPr lang="fr-BE" dirty="0"/>
          </a:p>
        </p:txBody>
      </p:sp>
      <p:sp>
        <p:nvSpPr>
          <p:cNvPr id="5" name="Espace réservé du numéro de diapositive 4">
            <a:extLst>
              <a:ext uri="{FF2B5EF4-FFF2-40B4-BE49-F238E27FC236}">
                <a16:creationId xmlns:a16="http://schemas.microsoft.com/office/drawing/2014/main" id="{C4949D27-826D-466A-B568-7B00C18550FB}"/>
              </a:ext>
            </a:extLst>
          </p:cNvPr>
          <p:cNvSpPr>
            <a:spLocks noGrp="1"/>
          </p:cNvSpPr>
          <p:nvPr>
            <p:ph type="sldNum" sz="quarter" idx="12"/>
          </p:nvPr>
        </p:nvSpPr>
        <p:spPr/>
        <p:txBody>
          <a:bodyPr/>
          <a:lstStyle/>
          <a:p>
            <a:fld id="{4CE482DC-2269-4F26-9D2A-7E44B1A4CD85}" type="slidenum">
              <a:rPr lang="en-US" smtClean="0"/>
              <a:t>12</a:t>
            </a:fld>
            <a:endParaRPr lang="en-US" dirty="0"/>
          </a:p>
        </p:txBody>
      </p:sp>
      <p:sp>
        <p:nvSpPr>
          <p:cNvPr id="6" name="Espace réservé du pied de page 3">
            <a:extLst>
              <a:ext uri="{FF2B5EF4-FFF2-40B4-BE49-F238E27FC236}">
                <a16:creationId xmlns:a16="http://schemas.microsoft.com/office/drawing/2014/main" id="{625BE088-284E-49D7-A285-490A44DD7FA1}"/>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1709423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4C7AF-7F1F-EDDC-E2AC-BF8BD3EEE8BC}"/>
              </a:ext>
            </a:extLst>
          </p:cNvPr>
          <p:cNvSpPr>
            <a:spLocks noGrp="1"/>
          </p:cNvSpPr>
          <p:nvPr>
            <p:ph type="title"/>
          </p:nvPr>
        </p:nvSpPr>
        <p:spPr/>
        <p:txBody>
          <a:bodyPr/>
          <a:lstStyle/>
          <a:p>
            <a:r>
              <a:rPr lang="en-US" dirty="0" err="1">
                <a:ea typeface="Calibri Light"/>
                <a:cs typeface="Calibri Light"/>
              </a:rPr>
              <a:t>Exemples</a:t>
            </a:r>
            <a:r>
              <a:rPr lang="en-US" dirty="0">
                <a:ea typeface="Calibri Light"/>
                <a:cs typeface="Calibri Light"/>
              </a:rPr>
              <a:t> … (questions trop '</a:t>
            </a:r>
            <a:r>
              <a:rPr lang="en-US" dirty="0" err="1">
                <a:ea typeface="Calibri Light"/>
                <a:cs typeface="Calibri Light"/>
              </a:rPr>
              <a:t>théoriques</a:t>
            </a:r>
            <a:r>
              <a:rPr lang="en-US" dirty="0">
                <a:ea typeface="Calibri Light"/>
                <a:cs typeface="Calibri Light"/>
              </a:rPr>
              <a:t>)</a:t>
            </a:r>
            <a:endParaRPr lang="en-US" dirty="0"/>
          </a:p>
        </p:txBody>
      </p:sp>
      <p:sp>
        <p:nvSpPr>
          <p:cNvPr id="3" name="Content Placeholder 2">
            <a:extLst>
              <a:ext uri="{FF2B5EF4-FFF2-40B4-BE49-F238E27FC236}">
                <a16:creationId xmlns:a16="http://schemas.microsoft.com/office/drawing/2014/main" id="{525ED51C-9883-45FB-A9CD-EF0451E1A77D}"/>
              </a:ext>
            </a:extLst>
          </p:cNvPr>
          <p:cNvSpPr>
            <a:spLocks noGrp="1"/>
          </p:cNvSpPr>
          <p:nvPr>
            <p:ph idx="1"/>
          </p:nvPr>
        </p:nvSpPr>
        <p:spPr/>
        <p:txBody>
          <a:bodyPr vert="horz" lIns="0" tIns="45720" rIns="0" bIns="45720" rtlCol="0" anchor="t">
            <a:normAutofit/>
          </a:bodyPr>
          <a:lstStyle/>
          <a:p>
            <a:pPr algn="just"/>
            <a:r>
              <a:rPr lang="en-US" b="1" dirty="0">
                <a:ea typeface="+mn-lt"/>
                <a:cs typeface="+mn-lt"/>
              </a:rPr>
              <a:t>Interviewer :</a:t>
            </a:r>
            <a:r>
              <a:rPr lang="en-US" dirty="0">
                <a:ea typeface="+mn-lt"/>
                <a:cs typeface="+mn-lt"/>
              </a:rPr>
              <a:t> Et dans ta vie de </a:t>
            </a:r>
            <a:r>
              <a:rPr lang="en-US" dirty="0" err="1">
                <a:ea typeface="+mn-lt"/>
                <a:cs typeface="+mn-lt"/>
              </a:rPr>
              <a:t>tous</a:t>
            </a:r>
            <a:r>
              <a:rPr lang="en-US" dirty="0">
                <a:ea typeface="+mn-lt"/>
                <a:cs typeface="+mn-lt"/>
              </a:rPr>
              <a:t> les </a:t>
            </a:r>
            <a:r>
              <a:rPr lang="en-US" dirty="0" err="1">
                <a:ea typeface="+mn-lt"/>
                <a:cs typeface="+mn-lt"/>
              </a:rPr>
              <a:t>jours</a:t>
            </a:r>
            <a:r>
              <a:rPr lang="en-US" dirty="0">
                <a:ea typeface="+mn-lt"/>
                <a:cs typeface="+mn-lt"/>
              </a:rPr>
              <a:t>, </a:t>
            </a:r>
            <a:r>
              <a:rPr lang="en-US" dirty="0" err="1">
                <a:ea typeface="+mn-lt"/>
                <a:cs typeface="+mn-lt"/>
              </a:rPr>
              <a:t>tu</a:t>
            </a:r>
            <a:r>
              <a:rPr lang="en-US" dirty="0">
                <a:ea typeface="+mn-lt"/>
                <a:cs typeface="+mn-lt"/>
              </a:rPr>
              <a:t> les </a:t>
            </a:r>
            <a:r>
              <a:rPr lang="en-US" dirty="0" err="1">
                <a:ea typeface="+mn-lt"/>
                <a:cs typeface="+mn-lt"/>
              </a:rPr>
              <a:t>abordes</a:t>
            </a:r>
            <a:r>
              <a:rPr lang="en-US" dirty="0">
                <a:ea typeface="+mn-lt"/>
                <a:cs typeface="+mn-lt"/>
              </a:rPr>
              <a:t> comment, </a:t>
            </a:r>
            <a:r>
              <a:rPr lang="en-US" dirty="0" err="1">
                <a:ea typeface="+mn-lt"/>
                <a:cs typeface="+mn-lt"/>
              </a:rPr>
              <a:t>ces</a:t>
            </a:r>
            <a:r>
              <a:rPr lang="en-US" dirty="0">
                <a:ea typeface="+mn-lt"/>
                <a:cs typeface="+mn-lt"/>
              </a:rPr>
              <a:t> </a:t>
            </a:r>
            <a:r>
              <a:rPr lang="en-US" dirty="0" err="1">
                <a:ea typeface="+mn-lt"/>
                <a:cs typeface="+mn-lt"/>
              </a:rPr>
              <a:t>valeurs</a:t>
            </a:r>
            <a:r>
              <a:rPr lang="en-US" dirty="0">
                <a:ea typeface="+mn-lt"/>
                <a:cs typeface="+mn-lt"/>
              </a:rPr>
              <a:t> que </a:t>
            </a:r>
            <a:r>
              <a:rPr lang="en-US" dirty="0" err="1">
                <a:ea typeface="+mn-lt"/>
                <a:cs typeface="+mn-lt"/>
              </a:rPr>
              <a:t>tu</a:t>
            </a:r>
            <a:r>
              <a:rPr lang="en-US" dirty="0">
                <a:ea typeface="+mn-lt"/>
                <a:cs typeface="+mn-lt"/>
              </a:rPr>
              <a:t> as </a:t>
            </a:r>
            <a:r>
              <a:rPr lang="en-US" dirty="0" err="1">
                <a:ea typeface="+mn-lt"/>
                <a:cs typeface="+mn-lt"/>
              </a:rPr>
              <a:t>eues</a:t>
            </a:r>
            <a:r>
              <a:rPr lang="en-US" dirty="0">
                <a:ea typeface="+mn-lt"/>
                <a:cs typeface="+mn-lt"/>
              </a:rPr>
              <a:t> dans le cadre de </a:t>
            </a:r>
            <a:r>
              <a:rPr lang="en-US" dirty="0" err="1">
                <a:ea typeface="+mn-lt"/>
                <a:cs typeface="+mn-lt"/>
              </a:rPr>
              <a:t>cette</a:t>
            </a:r>
            <a:r>
              <a:rPr lang="en-US" dirty="0">
                <a:ea typeface="+mn-lt"/>
                <a:cs typeface="+mn-lt"/>
              </a:rPr>
              <a:t> formation </a:t>
            </a:r>
            <a:r>
              <a:rPr lang="en-US" dirty="0" err="1">
                <a:ea typeface="+mn-lt"/>
                <a:cs typeface="+mn-lt"/>
              </a:rPr>
              <a:t>universitaire</a:t>
            </a:r>
            <a:r>
              <a:rPr lang="en-US" dirty="0">
                <a:ea typeface="+mn-lt"/>
                <a:cs typeface="+mn-lt"/>
              </a:rPr>
              <a:t>?</a:t>
            </a:r>
            <a:endParaRPr lang="en-US">
              <a:ea typeface="Calibri" panose="020F0502020204030204"/>
              <a:cs typeface="Calibri" panose="020F0502020204030204"/>
            </a:endParaRPr>
          </a:p>
          <a:p>
            <a:r>
              <a:rPr lang="en-US" b="1" dirty="0" err="1">
                <a:ea typeface="+mn-lt"/>
                <a:cs typeface="+mn-lt"/>
              </a:rPr>
              <a:t>Interviewée</a:t>
            </a:r>
            <a:r>
              <a:rPr lang="en-US" dirty="0">
                <a:ea typeface="+mn-lt"/>
                <a:cs typeface="+mn-lt"/>
              </a:rPr>
              <a:t> : Elles </a:t>
            </a:r>
            <a:r>
              <a:rPr lang="en-US" dirty="0" err="1">
                <a:ea typeface="+mn-lt"/>
                <a:cs typeface="+mn-lt"/>
              </a:rPr>
              <a:t>sont</a:t>
            </a:r>
            <a:r>
              <a:rPr lang="en-US" dirty="0">
                <a:ea typeface="+mn-lt"/>
                <a:cs typeface="+mn-lt"/>
              </a:rPr>
              <a:t> pas </a:t>
            </a:r>
            <a:r>
              <a:rPr lang="en-US" dirty="0" err="1">
                <a:ea typeface="+mn-lt"/>
                <a:cs typeface="+mn-lt"/>
              </a:rPr>
              <a:t>faciles</a:t>
            </a:r>
            <a:r>
              <a:rPr lang="en-US" dirty="0">
                <a:ea typeface="+mn-lt"/>
                <a:cs typeface="+mn-lt"/>
              </a:rPr>
              <a:t> les questions. Dans la vie de </a:t>
            </a:r>
            <a:r>
              <a:rPr lang="en-US" dirty="0" err="1">
                <a:ea typeface="+mn-lt"/>
                <a:cs typeface="+mn-lt"/>
              </a:rPr>
              <a:t>tous</a:t>
            </a:r>
            <a:r>
              <a:rPr lang="en-US" dirty="0">
                <a:ea typeface="+mn-lt"/>
                <a:cs typeface="+mn-lt"/>
              </a:rPr>
              <a:t> les </a:t>
            </a:r>
            <a:r>
              <a:rPr lang="en-US" dirty="0" err="1">
                <a:ea typeface="+mn-lt"/>
                <a:cs typeface="+mn-lt"/>
              </a:rPr>
              <a:t>jours</a:t>
            </a:r>
            <a:r>
              <a:rPr lang="en-US" dirty="0">
                <a:ea typeface="+mn-lt"/>
                <a:cs typeface="+mn-lt"/>
              </a:rPr>
              <a:t>, on a beaucoup de contact avec les gens de </a:t>
            </a:r>
            <a:r>
              <a:rPr lang="en-US" dirty="0" err="1">
                <a:ea typeface="+mn-lt"/>
                <a:cs typeface="+mn-lt"/>
              </a:rPr>
              <a:t>mon</a:t>
            </a:r>
            <a:r>
              <a:rPr lang="en-US" dirty="0">
                <a:ea typeface="+mn-lt"/>
                <a:cs typeface="+mn-lt"/>
              </a:rPr>
              <a:t> </a:t>
            </a:r>
            <a:r>
              <a:rPr lang="en-US" dirty="0" err="1">
                <a:ea typeface="+mn-lt"/>
                <a:cs typeface="+mn-lt"/>
              </a:rPr>
              <a:t>groupe</a:t>
            </a:r>
            <a:r>
              <a:rPr lang="en-US" dirty="0">
                <a:ea typeface="+mn-lt"/>
                <a:cs typeface="+mn-lt"/>
              </a:rPr>
              <a:t>. </a:t>
            </a:r>
            <a:r>
              <a:rPr lang="en-US" dirty="0" err="1">
                <a:ea typeface="+mn-lt"/>
                <a:cs typeface="+mn-lt"/>
              </a:rPr>
              <a:t>Même</a:t>
            </a:r>
            <a:r>
              <a:rPr lang="en-US" dirty="0">
                <a:ea typeface="+mn-lt"/>
                <a:cs typeface="+mn-lt"/>
              </a:rPr>
              <a:t> hors la formation, on parle beaucoup de choses de </a:t>
            </a:r>
            <a:r>
              <a:rPr lang="en-US" dirty="0" err="1">
                <a:ea typeface="+mn-lt"/>
                <a:cs typeface="+mn-lt"/>
              </a:rPr>
              <a:t>nos</a:t>
            </a:r>
            <a:r>
              <a:rPr lang="en-US" dirty="0">
                <a:ea typeface="+mn-lt"/>
                <a:cs typeface="+mn-lt"/>
              </a:rPr>
              <a:t> vies </a:t>
            </a:r>
            <a:r>
              <a:rPr lang="en-US" dirty="0" err="1">
                <a:ea typeface="+mn-lt"/>
                <a:cs typeface="+mn-lt"/>
              </a:rPr>
              <a:t>quotidiennes</a:t>
            </a:r>
            <a:r>
              <a:rPr lang="en-US" dirty="0">
                <a:ea typeface="+mn-lt"/>
                <a:cs typeface="+mn-lt"/>
              </a:rPr>
              <a:t>...</a:t>
            </a:r>
            <a:endParaRPr lang="en-US" dirty="0" err="1">
              <a:ea typeface="+mn-lt"/>
              <a:cs typeface="+mn-lt"/>
            </a:endParaRPr>
          </a:p>
          <a:p>
            <a:endParaRPr lang="en-US" dirty="0">
              <a:ea typeface="+mn-lt"/>
              <a:cs typeface="+mn-lt"/>
            </a:endParaRPr>
          </a:p>
          <a:p>
            <a:r>
              <a:rPr lang="en-US" dirty="0">
                <a:ea typeface="+mn-lt"/>
                <a:cs typeface="+mn-lt"/>
              </a:rPr>
              <a:t>***</a:t>
            </a:r>
          </a:p>
          <a:p>
            <a:r>
              <a:rPr lang="en-US" sz="1600" dirty="0">
                <a:solidFill>
                  <a:srgbClr val="000000"/>
                </a:solidFill>
                <a:latin typeface="Times New Roman"/>
                <a:ea typeface="+mn-lt"/>
                <a:cs typeface="Times New Roman"/>
              </a:rPr>
              <a:t>(début </a:t>
            </a:r>
            <a:r>
              <a:rPr lang="en-US" sz="1600" dirty="0" err="1">
                <a:solidFill>
                  <a:srgbClr val="000000"/>
                </a:solidFill>
                <a:latin typeface="Times New Roman"/>
                <a:ea typeface="+mn-lt"/>
                <a:cs typeface="Times New Roman"/>
              </a:rPr>
              <a:t>d'entretien</a:t>
            </a:r>
            <a:r>
              <a:rPr lang="en-US" sz="1600" dirty="0">
                <a:solidFill>
                  <a:srgbClr val="000000"/>
                </a:solidFill>
                <a:latin typeface="Times New Roman"/>
                <a:ea typeface="+mn-lt"/>
                <a:cs typeface="Times New Roman"/>
              </a:rPr>
              <a:t>) Bonjour, merci </a:t>
            </a:r>
            <a:r>
              <a:rPr lang="en-US" sz="1600" dirty="0" err="1">
                <a:solidFill>
                  <a:srgbClr val="000000"/>
                </a:solidFill>
                <a:latin typeface="Times New Roman"/>
                <a:ea typeface="+mn-lt"/>
                <a:cs typeface="Times New Roman"/>
              </a:rPr>
              <a:t>d’avoir</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accepté</a:t>
            </a:r>
            <a:r>
              <a:rPr lang="en-US" sz="1600" dirty="0">
                <a:solidFill>
                  <a:srgbClr val="000000"/>
                </a:solidFill>
                <a:latin typeface="Times New Roman"/>
                <a:ea typeface="+mn-lt"/>
                <a:cs typeface="Times New Roman"/>
              </a:rPr>
              <a:t> de </a:t>
            </a:r>
            <a:r>
              <a:rPr lang="en-US" sz="1600" dirty="0" err="1">
                <a:solidFill>
                  <a:srgbClr val="000000"/>
                </a:solidFill>
                <a:latin typeface="Times New Roman"/>
                <a:ea typeface="+mn-lt"/>
                <a:cs typeface="Times New Roman"/>
              </a:rPr>
              <a:t>m’aider</a:t>
            </a:r>
            <a:r>
              <a:rPr lang="en-US" sz="1600" dirty="0">
                <a:solidFill>
                  <a:srgbClr val="000000"/>
                </a:solidFill>
                <a:latin typeface="Times New Roman"/>
                <a:ea typeface="+mn-lt"/>
                <a:cs typeface="Times New Roman"/>
              </a:rPr>
              <a:t> dans le cadre de </a:t>
            </a:r>
            <a:r>
              <a:rPr lang="en-US" sz="1600" dirty="0" err="1">
                <a:solidFill>
                  <a:srgbClr val="000000"/>
                </a:solidFill>
                <a:latin typeface="Times New Roman"/>
                <a:ea typeface="+mn-lt"/>
                <a:cs typeface="Times New Roman"/>
              </a:rPr>
              <a:t>ce</a:t>
            </a:r>
            <a:r>
              <a:rPr lang="en-US" sz="1600" dirty="0">
                <a:solidFill>
                  <a:srgbClr val="000000"/>
                </a:solidFill>
                <a:latin typeface="Times New Roman"/>
                <a:ea typeface="+mn-lt"/>
                <a:cs typeface="Times New Roman"/>
              </a:rPr>
              <a:t> travail. À la suite de </a:t>
            </a:r>
            <a:r>
              <a:rPr lang="en-US" sz="1600" dirty="0" err="1">
                <a:solidFill>
                  <a:srgbClr val="000000"/>
                </a:solidFill>
                <a:latin typeface="Times New Roman"/>
                <a:ea typeface="+mn-lt"/>
                <a:cs typeface="Times New Roman"/>
              </a:rPr>
              <a:t>notre</a:t>
            </a:r>
            <a:r>
              <a:rPr lang="en-US" sz="1600" dirty="0">
                <a:solidFill>
                  <a:srgbClr val="000000"/>
                </a:solidFill>
                <a:latin typeface="Times New Roman"/>
                <a:ea typeface="+mn-lt"/>
                <a:cs typeface="Times New Roman"/>
              </a:rPr>
              <a:t> dernier </a:t>
            </a:r>
            <a:r>
              <a:rPr lang="en-US" sz="1600" dirty="0" err="1">
                <a:solidFill>
                  <a:srgbClr val="000000"/>
                </a:solidFill>
                <a:latin typeface="Times New Roman"/>
                <a:ea typeface="+mn-lt"/>
                <a:cs typeface="Times New Roman"/>
              </a:rPr>
              <a:t>entretien</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j'ai</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identifié</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certaines</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thématiques</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intéressantes</a:t>
            </a:r>
            <a:r>
              <a:rPr lang="en-US" sz="1600" dirty="0">
                <a:solidFill>
                  <a:srgbClr val="000000"/>
                </a:solidFill>
                <a:latin typeface="Times New Roman"/>
                <a:ea typeface="+mn-lt"/>
                <a:cs typeface="Times New Roman"/>
              </a:rPr>
              <a:t> que </a:t>
            </a:r>
            <a:r>
              <a:rPr lang="en-US" sz="1600" dirty="0" err="1">
                <a:solidFill>
                  <a:srgbClr val="000000"/>
                </a:solidFill>
                <a:latin typeface="Times New Roman"/>
                <a:ea typeface="+mn-lt"/>
                <a:cs typeface="Times New Roman"/>
              </a:rPr>
              <a:t>j’aimerais</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approfondir</a:t>
            </a:r>
            <a:r>
              <a:rPr lang="en-US" sz="1600" dirty="0">
                <a:solidFill>
                  <a:srgbClr val="000000"/>
                </a:solidFill>
                <a:latin typeface="Times New Roman"/>
                <a:ea typeface="+mn-lt"/>
                <a:cs typeface="Times New Roman"/>
              </a:rPr>
              <a:t> avec </a:t>
            </a:r>
            <a:r>
              <a:rPr lang="en-US" sz="1600" dirty="0" err="1">
                <a:solidFill>
                  <a:srgbClr val="000000"/>
                </a:solidFill>
                <a:latin typeface="Times New Roman"/>
                <a:ea typeface="+mn-lt"/>
                <a:cs typeface="Times New Roman"/>
              </a:rPr>
              <a:t>toi</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aujourd’hui</a:t>
            </a:r>
            <a:r>
              <a:rPr lang="en-US" sz="1600" dirty="0">
                <a:solidFill>
                  <a:srgbClr val="000000"/>
                </a:solidFill>
                <a:latin typeface="Times New Roman"/>
                <a:ea typeface="+mn-lt"/>
                <a:cs typeface="Times New Roman"/>
              </a:rPr>
              <a:t>. La </a:t>
            </a:r>
            <a:r>
              <a:rPr lang="en-US" sz="1600" dirty="0" err="1">
                <a:solidFill>
                  <a:srgbClr val="000000"/>
                </a:solidFill>
                <a:latin typeface="Times New Roman"/>
                <a:ea typeface="+mn-lt"/>
                <a:cs typeface="Times New Roman"/>
              </a:rPr>
              <a:t>thématique</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principale</a:t>
            </a:r>
            <a:r>
              <a:rPr lang="en-US" sz="1600" dirty="0">
                <a:solidFill>
                  <a:srgbClr val="000000"/>
                </a:solidFill>
                <a:latin typeface="Times New Roman"/>
                <a:ea typeface="+mn-lt"/>
                <a:cs typeface="Times New Roman"/>
              </a:rPr>
              <a:t> que je propose </a:t>
            </a:r>
            <a:r>
              <a:rPr lang="en-US" sz="1600" dirty="0" err="1">
                <a:solidFill>
                  <a:srgbClr val="000000"/>
                </a:solidFill>
                <a:latin typeface="Times New Roman"/>
                <a:ea typeface="+mn-lt"/>
                <a:cs typeface="Times New Roman"/>
              </a:rPr>
              <a:t>d’explorer</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est</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l’influence</a:t>
            </a:r>
            <a:r>
              <a:rPr lang="en-US" sz="1600" dirty="0">
                <a:solidFill>
                  <a:srgbClr val="000000"/>
                </a:solidFill>
                <a:latin typeface="Times New Roman"/>
                <a:ea typeface="+mn-lt"/>
                <a:cs typeface="Times New Roman"/>
              </a:rPr>
              <a:t> du milieu socio-</a:t>
            </a:r>
            <a:r>
              <a:rPr lang="en-US" sz="1600" dirty="0" err="1">
                <a:solidFill>
                  <a:srgbClr val="000000"/>
                </a:solidFill>
                <a:latin typeface="Times New Roman"/>
                <a:ea typeface="+mn-lt"/>
                <a:cs typeface="Times New Roman"/>
              </a:rPr>
              <a:t>culturel</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ainsi</a:t>
            </a:r>
            <a:r>
              <a:rPr lang="en-US" sz="1600" dirty="0">
                <a:solidFill>
                  <a:srgbClr val="000000"/>
                </a:solidFill>
                <a:latin typeface="Times New Roman"/>
                <a:ea typeface="+mn-lt"/>
                <a:cs typeface="Times New Roman"/>
              </a:rPr>
              <a:t> que les obstacles </a:t>
            </a:r>
            <a:r>
              <a:rPr lang="en-US" sz="1600" dirty="0" err="1">
                <a:solidFill>
                  <a:srgbClr val="000000"/>
                </a:solidFill>
                <a:latin typeface="Times New Roman"/>
                <a:ea typeface="+mn-lt"/>
                <a:cs typeface="Times New Roman"/>
              </a:rPr>
              <a:t>rencontrés</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lors</a:t>
            </a:r>
            <a:r>
              <a:rPr lang="en-US" sz="1600" dirty="0">
                <a:solidFill>
                  <a:srgbClr val="000000"/>
                </a:solidFill>
                <a:latin typeface="Times New Roman"/>
                <a:ea typeface="+mn-lt"/>
                <a:cs typeface="Times New Roman"/>
              </a:rPr>
              <a:t> de la reprise </a:t>
            </a:r>
            <a:r>
              <a:rPr lang="en-US" sz="1600" dirty="0" err="1">
                <a:solidFill>
                  <a:srgbClr val="000000"/>
                </a:solidFill>
                <a:latin typeface="Times New Roman"/>
                <a:ea typeface="+mn-lt"/>
                <a:cs typeface="Times New Roman"/>
              </a:rPr>
              <a:t>d’études</a:t>
            </a:r>
            <a:r>
              <a:rPr lang="en-US" sz="1600" dirty="0">
                <a:solidFill>
                  <a:srgbClr val="000000"/>
                </a:solidFill>
                <a:latin typeface="Times New Roman"/>
                <a:ea typeface="+mn-lt"/>
                <a:cs typeface="Times New Roman"/>
              </a:rPr>
              <a:t>. Je </a:t>
            </a:r>
            <a:r>
              <a:rPr lang="en-US" sz="1600" dirty="0" err="1">
                <a:solidFill>
                  <a:srgbClr val="000000"/>
                </a:solidFill>
                <a:latin typeface="Times New Roman"/>
                <a:ea typeface="+mn-lt"/>
                <a:cs typeface="Times New Roman"/>
              </a:rPr>
              <a:t>vais</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te</a:t>
            </a:r>
            <a:r>
              <a:rPr lang="en-US" sz="1600" dirty="0">
                <a:solidFill>
                  <a:srgbClr val="000000"/>
                </a:solidFill>
                <a:latin typeface="Times New Roman"/>
                <a:ea typeface="+mn-lt"/>
                <a:cs typeface="Times New Roman"/>
              </a:rPr>
              <a:t> poser </a:t>
            </a:r>
            <a:r>
              <a:rPr lang="en-US" sz="1600" dirty="0" err="1">
                <a:solidFill>
                  <a:srgbClr val="000000"/>
                </a:solidFill>
                <a:latin typeface="Times New Roman"/>
                <a:ea typeface="+mn-lt"/>
                <a:cs typeface="Times New Roman"/>
              </a:rPr>
              <a:t>une</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série</a:t>
            </a:r>
            <a:r>
              <a:rPr lang="en-US" sz="1600" dirty="0">
                <a:solidFill>
                  <a:srgbClr val="000000"/>
                </a:solidFill>
                <a:latin typeface="Times New Roman"/>
                <a:ea typeface="+mn-lt"/>
                <a:cs typeface="Times New Roman"/>
              </a:rPr>
              <a:t> de questions, </a:t>
            </a:r>
            <a:r>
              <a:rPr lang="en-US" sz="1600" dirty="0" err="1">
                <a:solidFill>
                  <a:srgbClr val="000000"/>
                </a:solidFill>
                <a:latin typeface="Times New Roman"/>
                <a:ea typeface="+mn-lt"/>
                <a:cs typeface="Times New Roman"/>
              </a:rPr>
              <a:t>mais</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sens-toi</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entièrement</a:t>
            </a:r>
            <a:r>
              <a:rPr lang="en-US" sz="1600" dirty="0">
                <a:solidFill>
                  <a:srgbClr val="000000"/>
                </a:solidFill>
                <a:latin typeface="Times New Roman"/>
                <a:ea typeface="+mn-lt"/>
                <a:cs typeface="Times New Roman"/>
              </a:rPr>
              <a:t> libre de </a:t>
            </a:r>
            <a:r>
              <a:rPr lang="en-US" sz="1600" dirty="0" err="1">
                <a:solidFill>
                  <a:srgbClr val="000000"/>
                </a:solidFill>
                <a:latin typeface="Times New Roman"/>
                <a:ea typeface="+mn-lt"/>
                <a:cs typeface="Times New Roman"/>
              </a:rPr>
              <a:t>répondre</a:t>
            </a:r>
            <a:r>
              <a:rPr lang="en-US" sz="1600" dirty="0">
                <a:solidFill>
                  <a:srgbClr val="000000"/>
                </a:solidFill>
                <a:latin typeface="Times New Roman"/>
                <a:ea typeface="+mn-lt"/>
                <a:cs typeface="Times New Roman"/>
              </a:rPr>
              <a:t> </a:t>
            </a:r>
            <a:r>
              <a:rPr lang="en-US" sz="1600" dirty="0" err="1">
                <a:solidFill>
                  <a:srgbClr val="000000"/>
                </a:solidFill>
                <a:latin typeface="Times New Roman"/>
                <a:ea typeface="+mn-lt"/>
                <a:cs typeface="Times New Roman"/>
              </a:rPr>
              <a:t>ou</a:t>
            </a:r>
            <a:r>
              <a:rPr lang="en-US" sz="1600" dirty="0">
                <a:solidFill>
                  <a:srgbClr val="000000"/>
                </a:solidFill>
                <a:latin typeface="Times New Roman"/>
                <a:ea typeface="+mn-lt"/>
                <a:cs typeface="Times New Roman"/>
              </a:rPr>
              <a:t> non. Ce sera </a:t>
            </a:r>
            <a:r>
              <a:rPr lang="en-US" sz="1600" dirty="0" err="1">
                <a:solidFill>
                  <a:srgbClr val="000000"/>
                </a:solidFill>
                <a:latin typeface="Times New Roman"/>
                <a:ea typeface="+mn-lt"/>
                <a:cs typeface="Times New Roman"/>
              </a:rPr>
              <a:t>avant</a:t>
            </a:r>
            <a:r>
              <a:rPr lang="en-US" sz="1600" dirty="0">
                <a:solidFill>
                  <a:srgbClr val="000000"/>
                </a:solidFill>
                <a:latin typeface="Times New Roman"/>
                <a:ea typeface="+mn-lt"/>
                <a:cs typeface="Times New Roman"/>
              </a:rPr>
              <a:t> tout </a:t>
            </a:r>
            <a:r>
              <a:rPr lang="en-US" sz="1600" dirty="0" err="1">
                <a:solidFill>
                  <a:srgbClr val="000000"/>
                </a:solidFill>
                <a:latin typeface="Times New Roman"/>
                <a:ea typeface="+mn-lt"/>
                <a:cs typeface="Times New Roman"/>
              </a:rPr>
              <a:t>une</a:t>
            </a:r>
            <a:r>
              <a:rPr lang="en-US" sz="1600" dirty="0">
                <a:solidFill>
                  <a:srgbClr val="000000"/>
                </a:solidFill>
                <a:latin typeface="Times New Roman"/>
                <a:ea typeface="+mn-lt"/>
                <a:cs typeface="Times New Roman"/>
              </a:rPr>
              <a:t> discussion ouverte.</a:t>
            </a:r>
            <a:endParaRPr lang="en-US" sz="1600" dirty="0">
              <a:ea typeface="+mn-lt"/>
              <a:cs typeface="+mn-lt"/>
            </a:endParaRPr>
          </a:p>
          <a:p>
            <a:endParaRPr lang="en-US" dirty="0">
              <a:ea typeface="+mn-lt"/>
              <a:cs typeface="+mn-lt"/>
            </a:endParaRPr>
          </a:p>
        </p:txBody>
      </p:sp>
      <p:sp>
        <p:nvSpPr>
          <p:cNvPr id="4" name="Footer Placeholder 3">
            <a:extLst>
              <a:ext uri="{FF2B5EF4-FFF2-40B4-BE49-F238E27FC236}">
                <a16:creationId xmlns:a16="http://schemas.microsoft.com/office/drawing/2014/main" id="{E3A896CF-32B6-3C1B-F234-7697F46FE3AA}"/>
              </a:ext>
            </a:extLst>
          </p:cNvPr>
          <p:cNvSpPr>
            <a:spLocks noGrp="1"/>
          </p:cNvSpPr>
          <p:nvPr>
            <p:ph type="ftr" sz="quarter" idx="11"/>
          </p:nvPr>
        </p:nvSpPr>
        <p:spPr/>
        <p:txBody>
          <a:bodyPr/>
          <a:lstStyle/>
          <a:p>
            <a:r>
              <a:rPr lang="en-US"/>
              <a:t>Margherita Bussi - SERFA - 2024</a:t>
            </a:r>
            <a:endParaRPr lang="en-US" dirty="0"/>
          </a:p>
        </p:txBody>
      </p:sp>
      <p:sp>
        <p:nvSpPr>
          <p:cNvPr id="5" name="Slide Number Placeholder 4">
            <a:extLst>
              <a:ext uri="{FF2B5EF4-FFF2-40B4-BE49-F238E27FC236}">
                <a16:creationId xmlns:a16="http://schemas.microsoft.com/office/drawing/2014/main" id="{5A99E410-CF51-E345-1890-AEF77B3B1DB9}"/>
              </a:ext>
            </a:extLst>
          </p:cNvPr>
          <p:cNvSpPr>
            <a:spLocks noGrp="1"/>
          </p:cNvSpPr>
          <p:nvPr>
            <p:ph type="sldNum" sz="quarter" idx="12"/>
          </p:nvPr>
        </p:nvSpPr>
        <p:spPr/>
        <p:txBody>
          <a:bodyPr/>
          <a:lstStyle/>
          <a:p>
            <a:fld id="{4CE482DC-2269-4F26-9D2A-7E44B1A4CD85}" type="slidenum">
              <a:rPr lang="en-US" dirty="0"/>
              <a:t>13</a:t>
            </a:fld>
            <a:endParaRPr lang="en-US" dirty="0"/>
          </a:p>
        </p:txBody>
      </p:sp>
    </p:spTree>
    <p:extLst>
      <p:ext uri="{BB962C8B-B14F-4D97-AF65-F5344CB8AC3E}">
        <p14:creationId xmlns:p14="http://schemas.microsoft.com/office/powerpoint/2010/main" val="2661287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A1C8D-68F0-9C4C-9661-8D212225899C}"/>
              </a:ext>
            </a:extLst>
          </p:cNvPr>
          <p:cNvSpPr>
            <a:spLocks noGrp="1"/>
          </p:cNvSpPr>
          <p:nvPr>
            <p:ph type="title"/>
          </p:nvPr>
        </p:nvSpPr>
        <p:spPr/>
        <p:txBody>
          <a:bodyPr/>
          <a:lstStyle/>
          <a:p>
            <a:r>
              <a:rPr lang="en-US" dirty="0" err="1">
                <a:ea typeface="Calibri Light"/>
                <a:cs typeface="Calibri Light"/>
              </a:rPr>
              <a:t>Exemples</a:t>
            </a:r>
            <a:r>
              <a:rPr lang="en-US" dirty="0">
                <a:ea typeface="Calibri Light"/>
                <a:cs typeface="Calibri Light"/>
              </a:rPr>
              <a:t> … (questions trop '</a:t>
            </a:r>
            <a:r>
              <a:rPr lang="en-US" dirty="0" err="1">
                <a:ea typeface="Calibri Light"/>
                <a:cs typeface="Calibri Light"/>
              </a:rPr>
              <a:t>théoriques</a:t>
            </a:r>
            <a:r>
              <a:rPr lang="en-US" dirty="0">
                <a:ea typeface="Calibri Light"/>
                <a:cs typeface="Calibri Light"/>
              </a:rPr>
              <a:t>)</a:t>
            </a:r>
            <a:endParaRPr lang="en-US" dirty="0"/>
          </a:p>
        </p:txBody>
      </p:sp>
      <p:sp>
        <p:nvSpPr>
          <p:cNvPr id="3" name="Content Placeholder 2">
            <a:extLst>
              <a:ext uri="{FF2B5EF4-FFF2-40B4-BE49-F238E27FC236}">
                <a16:creationId xmlns:a16="http://schemas.microsoft.com/office/drawing/2014/main" id="{A215FD12-D460-405D-514A-D20DF30424F4}"/>
              </a:ext>
            </a:extLst>
          </p:cNvPr>
          <p:cNvSpPr>
            <a:spLocks noGrp="1"/>
          </p:cNvSpPr>
          <p:nvPr>
            <p:ph idx="1"/>
          </p:nvPr>
        </p:nvSpPr>
        <p:spPr/>
        <p:txBody>
          <a:bodyPr vert="horz" lIns="0" tIns="45720" rIns="0" bIns="45720" rtlCol="0" anchor="t">
            <a:normAutofit fontScale="92500" lnSpcReduction="10000"/>
          </a:bodyPr>
          <a:lstStyle/>
          <a:p>
            <a:pPr algn="just"/>
            <a:r>
              <a:rPr lang="fr" b="1" dirty="0">
                <a:solidFill>
                  <a:srgbClr val="000000"/>
                </a:solidFill>
                <a:ea typeface="+mn-lt"/>
                <a:cs typeface="+mn-lt"/>
              </a:rPr>
              <a:t>Marine :</a:t>
            </a:r>
            <a:r>
              <a:rPr lang="fr" dirty="0">
                <a:solidFill>
                  <a:srgbClr val="000000"/>
                </a:solidFill>
                <a:ea typeface="+mn-lt"/>
                <a:cs typeface="+mn-lt"/>
              </a:rPr>
              <a:t> Et j'ai choisi institutrice primaire, parce que je l'avais fait dans mon métier aussi avant. C'était transmettre le savoir, rendre les gens indépendants, développer le côté citoyen. Institutrice primaire m'a parlé. J'hésitais entre faire prof de secondaire en mathématiques ou institutrice primaire. Mais je me suis lancée dans institutrice primaire. Voilà. Dans les diverses propositions qu'il y avait, je sais plus trop ce qu'il y avait d'autre, mais bon, c'était une qui me paraissait intéressante, qui me parlait.</a:t>
            </a:r>
            <a:endParaRPr lang="en-US" dirty="0">
              <a:ea typeface="Calibri" panose="020F0502020204030204"/>
              <a:cs typeface="Calibri" panose="020F0502020204030204"/>
            </a:endParaRPr>
          </a:p>
          <a:p>
            <a:pPr algn="just"/>
            <a:r>
              <a:rPr lang="fr" b="1" dirty="0">
                <a:solidFill>
                  <a:srgbClr val="000000"/>
                </a:solidFill>
                <a:ea typeface="+mn-lt"/>
                <a:cs typeface="+mn-lt"/>
              </a:rPr>
              <a:t>Marc :</a:t>
            </a:r>
            <a:r>
              <a:rPr lang="fr" dirty="0">
                <a:solidFill>
                  <a:srgbClr val="000000"/>
                </a:solidFill>
                <a:ea typeface="+mn-lt"/>
                <a:cs typeface="+mn-lt"/>
              </a:rPr>
              <a:t> Ok. Et du coup, j’aborde la thématique de l’impact socioculturel. Donc, je vais te poser quelques questions qui sont vraiment en lien avec ce thème-là. Et donc, première question : dans quelle mesure est-ce que ton environnement social ou familial a influencé le choix de tes études ?</a:t>
            </a:r>
            <a:endParaRPr lang="en-US" dirty="0"/>
          </a:p>
          <a:p>
            <a:pPr algn="just"/>
            <a:r>
              <a:rPr lang="fr" sz="2100" b="1">
                <a:solidFill>
                  <a:srgbClr val="000000"/>
                </a:solidFill>
                <a:ea typeface="+mn-lt"/>
                <a:cs typeface="+mn-lt"/>
              </a:rPr>
              <a:t>Marine </a:t>
            </a:r>
            <a:r>
              <a:rPr lang="fr" b="1" dirty="0">
                <a:solidFill>
                  <a:srgbClr val="000000"/>
                </a:solidFill>
                <a:ea typeface="+mn-lt"/>
                <a:cs typeface="+mn-lt"/>
              </a:rPr>
              <a:t>:</a:t>
            </a:r>
            <a:r>
              <a:rPr lang="fr">
                <a:solidFill>
                  <a:srgbClr val="000000"/>
                </a:solidFill>
                <a:ea typeface="+mn-lt"/>
                <a:cs typeface="+mn-lt"/>
              </a:rPr>
              <a:t> Donc là, effectivement, c'est après un long voyage, après m'être recentrée un peu sur moi-</a:t>
            </a:r>
            <a:r>
              <a:rPr lang="fr" dirty="0">
                <a:solidFill>
                  <a:srgbClr val="000000"/>
                </a:solidFill>
                <a:ea typeface="+mn-lt"/>
                <a:cs typeface="+mn-lt"/>
              </a:rPr>
              <a:t>même.</a:t>
            </a:r>
            <a:endParaRPr lang="en-US" dirty="0"/>
          </a:p>
          <a:p>
            <a:pPr algn="just"/>
            <a:r>
              <a:rPr lang="fr" b="1" dirty="0">
                <a:solidFill>
                  <a:srgbClr val="000000"/>
                </a:solidFill>
                <a:ea typeface="+mn-lt"/>
                <a:cs typeface="+mn-lt"/>
              </a:rPr>
              <a:t>Marc :</a:t>
            </a:r>
            <a:r>
              <a:rPr lang="fr" dirty="0">
                <a:solidFill>
                  <a:srgbClr val="000000"/>
                </a:solidFill>
                <a:ea typeface="+mn-lt"/>
                <a:cs typeface="+mn-lt"/>
              </a:rPr>
              <a:t> Donc, tu as d'abord fait </a:t>
            </a:r>
            <a:r>
              <a:rPr lang="fr" dirty="0" err="1">
                <a:solidFill>
                  <a:srgbClr val="000000"/>
                </a:solidFill>
                <a:ea typeface="+mn-lt"/>
                <a:cs typeface="+mn-lt"/>
              </a:rPr>
              <a:t>l'horeca</a:t>
            </a:r>
            <a:r>
              <a:rPr lang="fr" dirty="0">
                <a:solidFill>
                  <a:srgbClr val="000000"/>
                </a:solidFill>
                <a:ea typeface="+mn-lt"/>
                <a:cs typeface="+mn-lt"/>
              </a:rPr>
              <a:t>. Mais du coup, est-ce qu'on ne peut pas repartir dans l'autre sens et me dire, en fait, qu'est-ce qui t'a poussé à travailler dans </a:t>
            </a:r>
            <a:r>
              <a:rPr lang="fr" dirty="0" err="1">
                <a:solidFill>
                  <a:srgbClr val="000000"/>
                </a:solidFill>
                <a:ea typeface="+mn-lt"/>
                <a:cs typeface="+mn-lt"/>
              </a:rPr>
              <a:t>l’horeca</a:t>
            </a:r>
            <a:r>
              <a:rPr lang="fr" dirty="0">
                <a:solidFill>
                  <a:srgbClr val="000000"/>
                </a:solidFill>
                <a:ea typeface="+mn-lt"/>
                <a:cs typeface="+mn-lt"/>
              </a:rPr>
              <a:t> ? Tu dis que c'est ton contexte familial qui a fait que tu as dû travailler, c'est ça ?</a:t>
            </a:r>
            <a:endParaRPr lang="en-US" dirty="0"/>
          </a:p>
          <a:p>
            <a:pPr algn="just"/>
            <a:endParaRPr lang="en-US" dirty="0">
              <a:ea typeface="Calibri" panose="020F0502020204030204"/>
              <a:cs typeface="Calibri" panose="020F0502020204030204"/>
            </a:endParaRPr>
          </a:p>
          <a:p>
            <a:endParaRPr lang="en-US" dirty="0">
              <a:ea typeface="Calibri" panose="020F0502020204030204"/>
              <a:cs typeface="Calibri" panose="020F0502020204030204"/>
            </a:endParaRPr>
          </a:p>
        </p:txBody>
      </p:sp>
      <p:sp>
        <p:nvSpPr>
          <p:cNvPr id="4" name="Footer Placeholder 3">
            <a:extLst>
              <a:ext uri="{FF2B5EF4-FFF2-40B4-BE49-F238E27FC236}">
                <a16:creationId xmlns:a16="http://schemas.microsoft.com/office/drawing/2014/main" id="{76F84A52-CDED-A1D5-72D8-FFD157F6485B}"/>
              </a:ext>
            </a:extLst>
          </p:cNvPr>
          <p:cNvSpPr>
            <a:spLocks noGrp="1"/>
          </p:cNvSpPr>
          <p:nvPr>
            <p:ph type="ftr" sz="quarter" idx="11"/>
          </p:nvPr>
        </p:nvSpPr>
        <p:spPr/>
        <p:txBody>
          <a:bodyPr/>
          <a:lstStyle/>
          <a:p>
            <a:r>
              <a:rPr lang="en-US"/>
              <a:t>Margherita Bussi - SERFA - 2024</a:t>
            </a:r>
            <a:endParaRPr lang="en-US" dirty="0"/>
          </a:p>
        </p:txBody>
      </p:sp>
      <p:sp>
        <p:nvSpPr>
          <p:cNvPr id="5" name="Slide Number Placeholder 4">
            <a:extLst>
              <a:ext uri="{FF2B5EF4-FFF2-40B4-BE49-F238E27FC236}">
                <a16:creationId xmlns:a16="http://schemas.microsoft.com/office/drawing/2014/main" id="{55522EF5-560E-F910-5A84-022CD62063ED}"/>
              </a:ext>
            </a:extLst>
          </p:cNvPr>
          <p:cNvSpPr>
            <a:spLocks noGrp="1"/>
          </p:cNvSpPr>
          <p:nvPr>
            <p:ph type="sldNum" sz="quarter" idx="12"/>
          </p:nvPr>
        </p:nvSpPr>
        <p:spPr/>
        <p:txBody>
          <a:bodyPr/>
          <a:lstStyle/>
          <a:p>
            <a:fld id="{4CE482DC-2269-4F26-9D2A-7E44B1A4CD85}" type="slidenum">
              <a:rPr lang="en-US" dirty="0"/>
              <a:t>14</a:t>
            </a:fld>
            <a:endParaRPr lang="en-US" dirty="0"/>
          </a:p>
        </p:txBody>
      </p:sp>
    </p:spTree>
    <p:extLst>
      <p:ext uri="{BB962C8B-B14F-4D97-AF65-F5344CB8AC3E}">
        <p14:creationId xmlns:p14="http://schemas.microsoft.com/office/powerpoint/2010/main" val="4184467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475157-CF53-400F-9F30-3D7CF53E6EAC}"/>
              </a:ext>
            </a:extLst>
          </p:cNvPr>
          <p:cNvSpPr>
            <a:spLocks noGrp="1"/>
          </p:cNvSpPr>
          <p:nvPr>
            <p:ph type="title"/>
          </p:nvPr>
        </p:nvSpPr>
        <p:spPr/>
        <p:txBody>
          <a:bodyPr/>
          <a:lstStyle/>
          <a:p>
            <a:r>
              <a:rPr lang="fr-FR" dirty="0"/>
              <a:t>3. Suggestions pour construire le guide d’entretien </a:t>
            </a:r>
            <a:r>
              <a:rPr lang="fr-FR" sz="2800" dirty="0"/>
              <a:t>(</a:t>
            </a:r>
            <a:r>
              <a:rPr lang="fr-FR" sz="2800" dirty="0" err="1"/>
              <a:t>Galletta</a:t>
            </a:r>
            <a:r>
              <a:rPr lang="fr-FR" sz="2800" dirty="0"/>
              <a:t> 2013: 45 et </a:t>
            </a:r>
            <a:r>
              <a:rPr lang="fr-FR" sz="2800" dirty="0" err="1"/>
              <a:t>ss</a:t>
            </a:r>
            <a:r>
              <a:rPr lang="fr-FR" sz="2800" dirty="0"/>
              <a:t>; Bernard 2012)</a:t>
            </a:r>
            <a:endParaRPr lang="fr-BE" dirty="0"/>
          </a:p>
        </p:txBody>
      </p:sp>
      <p:sp>
        <p:nvSpPr>
          <p:cNvPr id="3" name="Espace réservé du contenu 2">
            <a:extLst>
              <a:ext uri="{FF2B5EF4-FFF2-40B4-BE49-F238E27FC236}">
                <a16:creationId xmlns:a16="http://schemas.microsoft.com/office/drawing/2014/main" id="{BE94F64A-6F23-4152-B4AF-07AD40D916B6}"/>
              </a:ext>
            </a:extLst>
          </p:cNvPr>
          <p:cNvSpPr>
            <a:spLocks noGrp="1"/>
          </p:cNvSpPr>
          <p:nvPr>
            <p:ph idx="1"/>
          </p:nvPr>
        </p:nvSpPr>
        <p:spPr/>
        <p:txBody>
          <a:bodyPr>
            <a:normAutofit fontScale="85000" lnSpcReduction="10000"/>
          </a:bodyPr>
          <a:lstStyle/>
          <a:p>
            <a:pPr marL="457200" indent="-457200">
              <a:buFont typeface="+mj-lt"/>
              <a:buAutoNum type="arabicPeriod"/>
            </a:pPr>
            <a:r>
              <a:rPr lang="fr-FR" b="1" dirty="0"/>
              <a:t>1</a:t>
            </a:r>
            <a:r>
              <a:rPr lang="fr-FR" b="1" baseline="30000" dirty="0"/>
              <a:t>ère</a:t>
            </a:r>
            <a:r>
              <a:rPr lang="fr-FR" b="1" dirty="0"/>
              <a:t> partie : Commencer par des questions ouvertes, établir la confiance, laisser de la marge à la personne pour raconter son histoire </a:t>
            </a:r>
            <a:r>
              <a:rPr lang="fr-FR" dirty="0"/>
              <a:t>(mais dans la direction qui vous intéresse) </a:t>
            </a:r>
          </a:p>
          <a:p>
            <a:pPr marL="749808" lvl="1" indent="-457200"/>
            <a:r>
              <a:rPr lang="fr-FR" dirty="0">
                <a:sym typeface="Wingdings" panose="05000000000000000000" pitchFamily="2" charset="2"/>
              </a:rPr>
              <a:t>Nécessite un travail de préparation préalable. Elle peut produire des résultats intéressants car la façon d’argumenter est libre et non balisée par la théorie</a:t>
            </a:r>
          </a:p>
          <a:p>
            <a:pPr marL="749808" lvl="1" indent="-457200"/>
            <a:r>
              <a:rPr lang="fr-FR" dirty="0">
                <a:sym typeface="Wingdings" panose="05000000000000000000" pitchFamily="2" charset="2"/>
              </a:rPr>
              <a:t>A pour but de saisir l’expérience du participant et son point de vue – moment crucial pour engager dans la discussion par la suite</a:t>
            </a:r>
          </a:p>
          <a:p>
            <a:pPr marL="749808" lvl="1" indent="-457200"/>
            <a:r>
              <a:rPr lang="fr-FR" dirty="0">
                <a:sym typeface="Wingdings" panose="05000000000000000000" pitchFamily="2" charset="2"/>
              </a:rPr>
              <a:t>Par exemple: demander de décrire, attention à ne pas donner une route de sortie/tangente (anticiper les réponses)</a:t>
            </a:r>
          </a:p>
          <a:p>
            <a:pPr marL="457200" indent="-457200">
              <a:buFont typeface="+mj-lt"/>
              <a:buAutoNum type="arabicPeriod"/>
            </a:pPr>
            <a:r>
              <a:rPr lang="fr-FR" b="1" dirty="0">
                <a:sym typeface="Wingdings" panose="05000000000000000000" pitchFamily="2" charset="2"/>
              </a:rPr>
              <a:t>2</a:t>
            </a:r>
            <a:r>
              <a:rPr lang="fr-FR" b="1" baseline="30000" dirty="0">
                <a:sym typeface="Wingdings" panose="05000000000000000000" pitchFamily="2" charset="2"/>
              </a:rPr>
              <a:t>ème</a:t>
            </a:r>
            <a:r>
              <a:rPr lang="fr-FR" b="1" dirty="0">
                <a:sym typeface="Wingdings" panose="05000000000000000000" pitchFamily="2" charset="2"/>
              </a:rPr>
              <a:t> partie : Conduire l’entretien vers des réponses plus précises sur le sujet analysé. </a:t>
            </a:r>
          </a:p>
          <a:p>
            <a:pPr marL="749808" lvl="1" indent="-457200"/>
            <a:r>
              <a:rPr lang="fr-FR" dirty="0">
                <a:sym typeface="Wingdings" panose="05000000000000000000" pitchFamily="2" charset="2"/>
              </a:rPr>
              <a:t>Construire un dialogue sur base de ce qui a été dit précédemment</a:t>
            </a:r>
          </a:p>
          <a:p>
            <a:pPr marL="749808" lvl="1" indent="-457200"/>
            <a:r>
              <a:rPr lang="fr-FR" dirty="0">
                <a:sym typeface="Wingdings" panose="05000000000000000000" pitchFamily="2" charset="2"/>
              </a:rPr>
              <a:t>Ne pas hésiter à mobiliser des phrases/questions pour relancer les argumentations ou les nuances pas claires</a:t>
            </a:r>
            <a:endParaRPr lang="fr-BE" dirty="0">
              <a:sym typeface="Wingdings" panose="05000000000000000000" pitchFamily="2" charset="2"/>
            </a:endParaRPr>
          </a:p>
          <a:p>
            <a:pPr marL="749808" lvl="1" indent="-457200"/>
            <a:r>
              <a:rPr lang="fr-FR" dirty="0">
                <a:sym typeface="Wingdings" panose="05000000000000000000" pitchFamily="2" charset="2"/>
              </a:rPr>
              <a:t>Le plus la 1</a:t>
            </a:r>
            <a:r>
              <a:rPr lang="fr-FR" baseline="30000" dirty="0">
                <a:sym typeface="Wingdings" panose="05000000000000000000" pitchFamily="2" charset="2"/>
              </a:rPr>
              <a:t>ère</a:t>
            </a:r>
            <a:r>
              <a:rPr lang="fr-FR" dirty="0">
                <a:sym typeface="Wingdings" panose="05000000000000000000" pitchFamily="2" charset="2"/>
              </a:rPr>
              <a:t> partie est efficace, le plus il sera aisé de parler/aborder les thématiques souhaitées</a:t>
            </a:r>
          </a:p>
          <a:p>
            <a:pPr marL="749808" lvl="1" indent="-457200"/>
            <a:r>
              <a:rPr lang="fr-FR" dirty="0">
                <a:sym typeface="Wingdings" panose="05000000000000000000" pitchFamily="2" charset="2"/>
              </a:rPr>
              <a:t>Comprendre les limites du sujet et ses caractéristiques (pas possible d’en parler?)</a:t>
            </a:r>
          </a:p>
          <a:p>
            <a:pPr marL="749808" lvl="1" indent="-457200"/>
            <a:r>
              <a:rPr lang="fr-FR" dirty="0">
                <a:sym typeface="Wingdings" panose="05000000000000000000" pitchFamily="2" charset="2"/>
              </a:rPr>
              <a:t>S’autoriser de retour en arrière</a:t>
            </a:r>
          </a:p>
          <a:p>
            <a:pPr marL="457200" indent="-457200">
              <a:buFont typeface="+mj-lt"/>
              <a:buAutoNum type="arabicPeriod"/>
            </a:pPr>
            <a:r>
              <a:rPr lang="fr-FR" b="1" dirty="0">
                <a:sym typeface="Wingdings" panose="05000000000000000000" pitchFamily="2" charset="2"/>
              </a:rPr>
              <a:t>3</a:t>
            </a:r>
            <a:r>
              <a:rPr lang="fr-FR" b="1" baseline="30000" dirty="0">
                <a:sym typeface="Wingdings" panose="05000000000000000000" pitchFamily="2" charset="2"/>
              </a:rPr>
              <a:t>ème</a:t>
            </a:r>
            <a:r>
              <a:rPr lang="fr-FR" b="1" dirty="0">
                <a:sym typeface="Wingdings" panose="05000000000000000000" pitchFamily="2" charset="2"/>
              </a:rPr>
              <a:t> partie : Conclure : </a:t>
            </a:r>
            <a:r>
              <a:rPr lang="fr-FR" dirty="0">
                <a:sym typeface="Wingdings" panose="05000000000000000000" pitchFamily="2" charset="2"/>
              </a:rPr>
              <a:t>laisser de la place à l’interviewé pour qu’il/elle puisse ajouter, nuancer certains propos, mais inviter également à faire le ‘</a:t>
            </a:r>
            <a:r>
              <a:rPr lang="fr-FR" dirty="0" err="1">
                <a:sym typeface="Wingdings" panose="05000000000000000000" pitchFamily="2" charset="2"/>
              </a:rPr>
              <a:t>wrapping</a:t>
            </a:r>
            <a:r>
              <a:rPr lang="fr-FR" dirty="0">
                <a:sym typeface="Wingdings" panose="05000000000000000000" pitchFamily="2" charset="2"/>
              </a:rPr>
              <a:t> up’ </a:t>
            </a:r>
            <a:endParaRPr lang="fr-FR" b="1" dirty="0">
              <a:sym typeface="Wingdings" panose="05000000000000000000" pitchFamily="2" charset="2"/>
            </a:endParaRPr>
          </a:p>
        </p:txBody>
      </p:sp>
      <p:sp>
        <p:nvSpPr>
          <p:cNvPr id="5" name="Espace réservé du numéro de diapositive 4">
            <a:extLst>
              <a:ext uri="{FF2B5EF4-FFF2-40B4-BE49-F238E27FC236}">
                <a16:creationId xmlns:a16="http://schemas.microsoft.com/office/drawing/2014/main" id="{7CB7BD2B-7E4F-4203-80D6-C36101E09CF8}"/>
              </a:ext>
            </a:extLst>
          </p:cNvPr>
          <p:cNvSpPr>
            <a:spLocks noGrp="1"/>
          </p:cNvSpPr>
          <p:nvPr>
            <p:ph type="sldNum" sz="quarter" idx="12"/>
          </p:nvPr>
        </p:nvSpPr>
        <p:spPr/>
        <p:txBody>
          <a:bodyPr/>
          <a:lstStyle/>
          <a:p>
            <a:fld id="{4CE482DC-2269-4F26-9D2A-7E44B1A4CD85}" type="slidenum">
              <a:rPr lang="en-US" smtClean="0"/>
              <a:t>15</a:t>
            </a:fld>
            <a:endParaRPr lang="en-US" dirty="0"/>
          </a:p>
        </p:txBody>
      </p:sp>
      <p:sp>
        <p:nvSpPr>
          <p:cNvPr id="6" name="Espace réservé du pied de page 3">
            <a:extLst>
              <a:ext uri="{FF2B5EF4-FFF2-40B4-BE49-F238E27FC236}">
                <a16:creationId xmlns:a16="http://schemas.microsoft.com/office/drawing/2014/main" id="{624BAE70-35C8-49EC-BA02-F7D0A0579917}"/>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2925747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8D50DF-C143-4F82-8587-83428415DCC1}"/>
              </a:ext>
            </a:extLst>
          </p:cNvPr>
          <p:cNvSpPr>
            <a:spLocks noGrp="1"/>
          </p:cNvSpPr>
          <p:nvPr>
            <p:ph type="title"/>
          </p:nvPr>
        </p:nvSpPr>
        <p:spPr/>
        <p:txBody>
          <a:bodyPr/>
          <a:lstStyle/>
          <a:p>
            <a:r>
              <a:rPr lang="fr-FR" dirty="0"/>
              <a:t>4. La dimension éthique et sociale</a:t>
            </a:r>
            <a:endParaRPr lang="fr-BE" dirty="0"/>
          </a:p>
        </p:txBody>
      </p:sp>
      <p:sp>
        <p:nvSpPr>
          <p:cNvPr id="3" name="Espace réservé du contenu 2">
            <a:extLst>
              <a:ext uri="{FF2B5EF4-FFF2-40B4-BE49-F238E27FC236}">
                <a16:creationId xmlns:a16="http://schemas.microsoft.com/office/drawing/2014/main" id="{A3C09B89-BD38-4340-81CC-7E67A0773F19}"/>
              </a:ext>
            </a:extLst>
          </p:cNvPr>
          <p:cNvSpPr>
            <a:spLocks noGrp="1"/>
          </p:cNvSpPr>
          <p:nvPr>
            <p:ph idx="1"/>
          </p:nvPr>
        </p:nvSpPr>
        <p:spPr>
          <a:xfrm>
            <a:off x="981871" y="1970021"/>
            <a:ext cx="10058400" cy="4023360"/>
          </a:xfrm>
        </p:spPr>
        <p:txBody>
          <a:bodyPr/>
          <a:lstStyle/>
          <a:p>
            <a:pPr marL="457200" indent="-457200">
              <a:buFont typeface="+mj-lt"/>
              <a:buAutoNum type="arabicPeriod"/>
            </a:pPr>
            <a:r>
              <a:rPr lang="fr-FR" dirty="0"/>
              <a:t>Remercier les participants !</a:t>
            </a:r>
          </a:p>
          <a:p>
            <a:pPr marL="457200" indent="-457200">
              <a:buFont typeface="+mj-lt"/>
              <a:buAutoNum type="arabicPeriod"/>
            </a:pPr>
            <a:r>
              <a:rPr lang="fr-FR" dirty="0"/>
              <a:t>Donner suffisamment d ’informations concernant le projet pour avoir un consentement éclairé:</a:t>
            </a:r>
          </a:p>
          <a:p>
            <a:pPr marL="635508" lvl="1" indent="-342900">
              <a:buFont typeface="+mj-lt"/>
              <a:buAutoNum type="arabicPeriod"/>
            </a:pPr>
            <a:r>
              <a:rPr lang="fr-FR" dirty="0"/>
              <a:t>Type de projet, utilisation et accessibilité des données (retour après l’entretien, retranscription </a:t>
            </a:r>
            <a:r>
              <a:rPr lang="fr-FR" dirty="0" err="1"/>
              <a:t>etc</a:t>
            </a:r>
            <a:r>
              <a:rPr lang="fr-FR" dirty="0"/>
              <a:t>)</a:t>
            </a:r>
          </a:p>
          <a:p>
            <a:pPr marL="635508" lvl="1" indent="-342900">
              <a:buFont typeface="+mj-lt"/>
              <a:buAutoNum type="arabicPeriod"/>
            </a:pPr>
            <a:r>
              <a:rPr lang="fr-FR" dirty="0"/>
              <a:t>Anonymisation – comment anonymiser quand les possibilités d’identification sont élevées ?</a:t>
            </a:r>
          </a:p>
          <a:p>
            <a:pPr marL="635508" lvl="1" indent="-342900">
              <a:buFont typeface="+mj-lt"/>
              <a:buAutoNum type="arabicPeriod"/>
            </a:pPr>
            <a:r>
              <a:rPr lang="fr-FR" dirty="0">
                <a:sym typeface="Wingdings" panose="05000000000000000000" pitchFamily="2" charset="2"/>
              </a:rPr>
              <a:t>Enregistrements (matériel, test, double enregistrement), prise de note (extensive vs mots clés)</a:t>
            </a:r>
          </a:p>
          <a:p>
            <a:pPr marL="635508" lvl="1" indent="-342900">
              <a:buFont typeface="+mj-lt"/>
              <a:buAutoNum type="arabicPeriod"/>
            </a:pPr>
            <a:r>
              <a:rPr lang="fr-FR" dirty="0"/>
              <a:t>En format écrit, daté, signé</a:t>
            </a:r>
          </a:p>
          <a:p>
            <a:pPr marL="457200" indent="-457200">
              <a:buFont typeface="+mj-lt"/>
              <a:buAutoNum type="arabicPeriod"/>
            </a:pPr>
            <a:r>
              <a:rPr lang="fr-FR" dirty="0"/>
              <a:t>Risques possibles (plus dans des essais cliniques, MAIS risques de </a:t>
            </a:r>
            <a:r>
              <a:rPr lang="fr-FR" b="1" dirty="0"/>
              <a:t>perturber/affecter </a:t>
            </a:r>
            <a:r>
              <a:rPr lang="fr-FR" dirty="0"/>
              <a:t>les interviewés </a:t>
            </a:r>
            <a:r>
              <a:rPr lang="fr-FR" dirty="0">
                <a:sym typeface="Wingdings" panose="05000000000000000000" pitchFamily="2" charset="2"/>
              </a:rPr>
              <a:t> donner la possibilité de se rétracter, terminer sur une note positive)</a:t>
            </a:r>
          </a:p>
          <a:p>
            <a:pPr marL="457200" indent="-457200">
              <a:buFont typeface="+mj-lt"/>
              <a:buAutoNum type="arabicPeriod"/>
            </a:pPr>
            <a:r>
              <a:rPr lang="fr-FR" dirty="0"/>
              <a:t>Garder un recul réflexif sur comment on collecte, interprète les données</a:t>
            </a:r>
            <a:endParaRPr lang="fr-BE" dirty="0"/>
          </a:p>
        </p:txBody>
      </p:sp>
      <p:sp>
        <p:nvSpPr>
          <p:cNvPr id="5" name="Espace réservé du numéro de diapositive 4">
            <a:extLst>
              <a:ext uri="{FF2B5EF4-FFF2-40B4-BE49-F238E27FC236}">
                <a16:creationId xmlns:a16="http://schemas.microsoft.com/office/drawing/2014/main" id="{6974209B-4920-4F39-8E40-6975D0BC4AD6}"/>
              </a:ext>
            </a:extLst>
          </p:cNvPr>
          <p:cNvSpPr>
            <a:spLocks noGrp="1"/>
          </p:cNvSpPr>
          <p:nvPr>
            <p:ph type="sldNum" sz="quarter" idx="12"/>
          </p:nvPr>
        </p:nvSpPr>
        <p:spPr/>
        <p:txBody>
          <a:bodyPr/>
          <a:lstStyle/>
          <a:p>
            <a:fld id="{4CE482DC-2269-4F26-9D2A-7E44B1A4CD85}" type="slidenum">
              <a:rPr lang="en-US" smtClean="0"/>
              <a:t>16</a:t>
            </a:fld>
            <a:endParaRPr lang="en-US" dirty="0"/>
          </a:p>
        </p:txBody>
      </p:sp>
      <p:sp>
        <p:nvSpPr>
          <p:cNvPr id="7" name="Espace réservé du pied de page 3">
            <a:extLst>
              <a:ext uri="{FF2B5EF4-FFF2-40B4-BE49-F238E27FC236}">
                <a16:creationId xmlns:a16="http://schemas.microsoft.com/office/drawing/2014/main" id="{8525B763-0B08-432D-B2DC-B3968257B537}"/>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1191516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340EF1-3263-48AB-BEC2-DE7F93C7DDC9}"/>
              </a:ext>
            </a:extLst>
          </p:cNvPr>
          <p:cNvSpPr>
            <a:spLocks noGrp="1"/>
          </p:cNvSpPr>
          <p:nvPr>
            <p:ph type="title"/>
          </p:nvPr>
        </p:nvSpPr>
        <p:spPr/>
        <p:txBody>
          <a:bodyPr/>
          <a:lstStyle/>
          <a:p>
            <a:r>
              <a:rPr lang="fr-FR" dirty="0"/>
              <a:t>4. La dimension éthique et sociale</a:t>
            </a:r>
            <a:endParaRPr lang="fr-BE" dirty="0"/>
          </a:p>
        </p:txBody>
      </p:sp>
      <p:sp>
        <p:nvSpPr>
          <p:cNvPr id="3" name="Espace réservé du contenu 2">
            <a:extLst>
              <a:ext uri="{FF2B5EF4-FFF2-40B4-BE49-F238E27FC236}">
                <a16:creationId xmlns:a16="http://schemas.microsoft.com/office/drawing/2014/main" id="{36B85363-B2DE-40FF-89BF-72D576C6F3A5}"/>
              </a:ext>
            </a:extLst>
          </p:cNvPr>
          <p:cNvSpPr>
            <a:spLocks noGrp="1"/>
          </p:cNvSpPr>
          <p:nvPr>
            <p:ph idx="1"/>
          </p:nvPr>
        </p:nvSpPr>
        <p:spPr/>
        <p:txBody>
          <a:bodyPr/>
          <a:lstStyle/>
          <a:p>
            <a:pPr lvl="0"/>
            <a:r>
              <a:rPr lang="fr-BE" sz="2800" dirty="0"/>
              <a:t>Pour l’interviewer :</a:t>
            </a:r>
          </a:p>
          <a:p>
            <a:pPr lvl="1"/>
            <a:r>
              <a:rPr lang="fr-BE" sz="2400" dirty="0"/>
              <a:t>Question directives – ‘put </a:t>
            </a:r>
            <a:r>
              <a:rPr lang="fr-BE" sz="2400" dirty="0" err="1"/>
              <a:t>words</a:t>
            </a:r>
            <a:r>
              <a:rPr lang="fr-BE" sz="2400" dirty="0"/>
              <a:t> in </a:t>
            </a:r>
            <a:r>
              <a:rPr lang="fr-BE" sz="2400" dirty="0" err="1"/>
              <a:t>your</a:t>
            </a:r>
            <a:r>
              <a:rPr lang="fr-BE" sz="2400" dirty="0"/>
              <a:t> </a:t>
            </a:r>
            <a:r>
              <a:rPr lang="fr-BE" sz="2400" dirty="0" err="1"/>
              <a:t>mouth</a:t>
            </a:r>
            <a:r>
              <a:rPr lang="fr-BE" sz="2400" dirty="0"/>
              <a:t>’</a:t>
            </a:r>
          </a:p>
          <a:p>
            <a:pPr lvl="1"/>
            <a:r>
              <a:rPr lang="fr-BE" sz="2400" dirty="0"/>
              <a:t>Effet d’imposition ou de sur interprétation</a:t>
            </a:r>
          </a:p>
          <a:p>
            <a:pPr lvl="1"/>
            <a:r>
              <a:rPr lang="fr-BE" sz="2400" dirty="0"/>
              <a:t>Tendance ethnocentrique – voir l’article de </a:t>
            </a:r>
            <a:r>
              <a:rPr lang="fr-BE" sz="2400" dirty="0">
                <a:hlinkClick r:id="rId2"/>
              </a:rPr>
              <a:t>Sparks 2002</a:t>
            </a:r>
            <a:endParaRPr lang="fr-BE" sz="2400" dirty="0"/>
          </a:p>
          <a:p>
            <a:pPr lvl="0"/>
            <a:r>
              <a:rPr lang="fr-BE" sz="2800" dirty="0"/>
              <a:t>De la part de l’interviewé :</a:t>
            </a:r>
          </a:p>
          <a:p>
            <a:pPr lvl="1"/>
            <a:r>
              <a:rPr lang="fr-BE" sz="2400" dirty="0"/>
              <a:t>Désirabilité sociale / vouloir aider (‘je ne sais pas si je sais répondre’ – ‘j’ai bien fait ?’)</a:t>
            </a:r>
          </a:p>
          <a:p>
            <a:pPr lvl="1"/>
            <a:r>
              <a:rPr lang="fr-BE" sz="2400" dirty="0"/>
              <a:t>Systèmes de défense / entretien en opposition (p.ex. décideurs politiques)</a:t>
            </a:r>
          </a:p>
          <a:p>
            <a:pPr lvl="1"/>
            <a:r>
              <a:rPr lang="fr-BE" sz="2400" dirty="0" err="1"/>
              <a:t>Auto-justification</a:t>
            </a:r>
            <a:r>
              <a:rPr lang="fr-BE" sz="2400" dirty="0"/>
              <a:t> </a:t>
            </a:r>
          </a:p>
          <a:p>
            <a:endParaRPr lang="fr-BE" dirty="0"/>
          </a:p>
        </p:txBody>
      </p:sp>
      <p:sp>
        <p:nvSpPr>
          <p:cNvPr id="5" name="Espace réservé du numéro de diapositive 4">
            <a:extLst>
              <a:ext uri="{FF2B5EF4-FFF2-40B4-BE49-F238E27FC236}">
                <a16:creationId xmlns:a16="http://schemas.microsoft.com/office/drawing/2014/main" id="{D294CD6E-F97E-4B3F-81F4-8BCF64A24BB3}"/>
              </a:ext>
            </a:extLst>
          </p:cNvPr>
          <p:cNvSpPr>
            <a:spLocks noGrp="1"/>
          </p:cNvSpPr>
          <p:nvPr>
            <p:ph type="sldNum" sz="quarter" idx="12"/>
          </p:nvPr>
        </p:nvSpPr>
        <p:spPr/>
        <p:txBody>
          <a:bodyPr/>
          <a:lstStyle/>
          <a:p>
            <a:fld id="{4CE482DC-2269-4F26-9D2A-7E44B1A4CD85}" type="slidenum">
              <a:rPr lang="en-US" smtClean="0"/>
              <a:t>17</a:t>
            </a:fld>
            <a:endParaRPr lang="en-US" dirty="0"/>
          </a:p>
        </p:txBody>
      </p:sp>
      <p:sp>
        <p:nvSpPr>
          <p:cNvPr id="6" name="Espace réservé du pied de page 3">
            <a:extLst>
              <a:ext uri="{FF2B5EF4-FFF2-40B4-BE49-F238E27FC236}">
                <a16:creationId xmlns:a16="http://schemas.microsoft.com/office/drawing/2014/main" id="{7B1A4B46-FE90-4F97-A820-8EC0DA9CADAA}"/>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2407445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E4F218-8F48-406F-9ED4-0158FC32A73C}"/>
              </a:ext>
            </a:extLst>
          </p:cNvPr>
          <p:cNvSpPr>
            <a:spLocks noGrp="1"/>
          </p:cNvSpPr>
          <p:nvPr>
            <p:ph type="title"/>
          </p:nvPr>
        </p:nvSpPr>
        <p:spPr/>
        <p:txBody>
          <a:bodyPr/>
          <a:lstStyle/>
          <a:p>
            <a:r>
              <a:rPr lang="fr-FR" dirty="0"/>
              <a:t>5. 	L’enregistrement et la retranscription</a:t>
            </a:r>
            <a:endParaRPr lang="fr-BE" dirty="0"/>
          </a:p>
        </p:txBody>
      </p:sp>
      <p:sp>
        <p:nvSpPr>
          <p:cNvPr id="3" name="Espace réservé du contenu 2">
            <a:extLst>
              <a:ext uri="{FF2B5EF4-FFF2-40B4-BE49-F238E27FC236}">
                <a16:creationId xmlns:a16="http://schemas.microsoft.com/office/drawing/2014/main" id="{6BED7DBB-DBE2-4606-9AE0-FCBBCD78F4B9}"/>
              </a:ext>
            </a:extLst>
          </p:cNvPr>
          <p:cNvSpPr>
            <a:spLocks noGrp="1"/>
          </p:cNvSpPr>
          <p:nvPr>
            <p:ph idx="1"/>
          </p:nvPr>
        </p:nvSpPr>
        <p:spPr/>
        <p:txBody>
          <a:bodyPr/>
          <a:lstStyle/>
          <a:p>
            <a:pPr marL="457200" indent="-457200">
              <a:buFont typeface="+mj-lt"/>
              <a:buAutoNum type="arabicPeriod"/>
            </a:pPr>
            <a:r>
              <a:rPr lang="fr-FR" dirty="0"/>
              <a:t>Enregistrement </a:t>
            </a:r>
          </a:p>
          <a:p>
            <a:pPr marL="749808" lvl="1" indent="-457200">
              <a:buFont typeface="+mj-lt"/>
              <a:buAutoNum type="arabicPeriod"/>
            </a:pPr>
            <a:r>
              <a:rPr lang="fr-FR" dirty="0"/>
              <a:t>Le support  (mp4, téléphone, </a:t>
            </a:r>
            <a:r>
              <a:rPr lang="fr-FR" dirty="0" err="1"/>
              <a:t>etc</a:t>
            </a:r>
            <a:r>
              <a:rPr lang="fr-FR" dirty="0"/>
              <a:t>)</a:t>
            </a:r>
          </a:p>
          <a:p>
            <a:pPr marL="749808" lvl="1" indent="-457200">
              <a:buFont typeface="+mj-lt"/>
              <a:buAutoNum type="arabicPeriod"/>
            </a:pPr>
            <a:r>
              <a:rPr lang="fr-FR" dirty="0"/>
              <a:t>L’endroit de l’enregistrement </a:t>
            </a:r>
            <a:r>
              <a:rPr lang="fr-FR" dirty="0">
                <a:sym typeface="Wingdings" panose="05000000000000000000" pitchFamily="2" charset="2"/>
              </a:rPr>
              <a:t> effet psychologique et enjeu de sécurité / logistique (bruit de fond)</a:t>
            </a:r>
            <a:endParaRPr lang="fr-FR" dirty="0"/>
          </a:p>
          <a:p>
            <a:pPr marL="457200" indent="-457200">
              <a:buFont typeface="+mj-lt"/>
              <a:buAutoNum type="arabicPeriod"/>
            </a:pPr>
            <a:r>
              <a:rPr lang="fr-FR" dirty="0"/>
              <a:t>Retranscription – énergivore mais étape essentielle (voir également alternatives gratuites sur Word + logiciel payants – mais pas trop – comme sonix.ai)</a:t>
            </a:r>
          </a:p>
          <a:p>
            <a:pPr marL="292608" lvl="1" indent="0">
              <a:buNone/>
            </a:pPr>
            <a:r>
              <a:rPr lang="fr-FR" dirty="0"/>
              <a:t>Selon le type d’analyse envisagée:</a:t>
            </a:r>
          </a:p>
          <a:p>
            <a:pPr marL="749808" lvl="1" indent="-457200">
              <a:buFont typeface="+mj-lt"/>
              <a:buAutoNum type="arabicPeriod"/>
            </a:pPr>
            <a:r>
              <a:rPr lang="fr-FR" dirty="0"/>
              <a:t>Précise et intégrale (les hésitations, les silences, les fautes, …)</a:t>
            </a:r>
          </a:p>
          <a:p>
            <a:pPr marL="749808" lvl="1" indent="-457200">
              <a:buFont typeface="+mj-lt"/>
              <a:buAutoNum type="arabicPeriod"/>
            </a:pPr>
            <a:r>
              <a:rPr lang="fr-FR" dirty="0"/>
              <a:t>Par catégorie / thème (focalisée sur les catégories théoriques, mais laisser également les données ‘parler’)</a:t>
            </a:r>
          </a:p>
          <a:p>
            <a:pPr marL="0" indent="0">
              <a:buNone/>
            </a:pPr>
            <a:r>
              <a:rPr lang="fr-FR" dirty="0"/>
              <a:t>Lire les transcriptions plusieurs fois, à des moments différents et espacés dans les temps </a:t>
            </a:r>
          </a:p>
          <a:p>
            <a:pPr marL="749808" lvl="1" indent="-457200">
              <a:buFont typeface="+mj-lt"/>
              <a:buAutoNum type="arabicPeriod"/>
            </a:pPr>
            <a:endParaRPr lang="fr-FR" dirty="0"/>
          </a:p>
          <a:p>
            <a:pPr marL="749808" lvl="1" indent="-457200">
              <a:buFont typeface="+mj-lt"/>
              <a:buAutoNum type="arabicPeriod"/>
            </a:pPr>
            <a:endParaRPr lang="fr-FR" dirty="0"/>
          </a:p>
        </p:txBody>
      </p:sp>
      <p:sp>
        <p:nvSpPr>
          <p:cNvPr id="5" name="Espace réservé du numéro de diapositive 4">
            <a:extLst>
              <a:ext uri="{FF2B5EF4-FFF2-40B4-BE49-F238E27FC236}">
                <a16:creationId xmlns:a16="http://schemas.microsoft.com/office/drawing/2014/main" id="{5AC92B78-B8AC-49C0-9304-FE0DCD470DEE}"/>
              </a:ext>
            </a:extLst>
          </p:cNvPr>
          <p:cNvSpPr>
            <a:spLocks noGrp="1"/>
          </p:cNvSpPr>
          <p:nvPr>
            <p:ph type="sldNum" sz="quarter" idx="12"/>
          </p:nvPr>
        </p:nvSpPr>
        <p:spPr/>
        <p:txBody>
          <a:bodyPr/>
          <a:lstStyle/>
          <a:p>
            <a:fld id="{4CE482DC-2269-4F26-9D2A-7E44B1A4CD85}" type="slidenum">
              <a:rPr lang="en-US" smtClean="0"/>
              <a:t>18</a:t>
            </a:fld>
            <a:endParaRPr lang="en-US" dirty="0"/>
          </a:p>
        </p:txBody>
      </p:sp>
      <p:sp>
        <p:nvSpPr>
          <p:cNvPr id="6" name="Espace réservé du pied de page 3">
            <a:extLst>
              <a:ext uri="{FF2B5EF4-FFF2-40B4-BE49-F238E27FC236}">
                <a16:creationId xmlns:a16="http://schemas.microsoft.com/office/drawing/2014/main" id="{873084CD-B90B-430B-9B30-4E7F794D5E14}"/>
              </a:ext>
            </a:extLst>
          </p:cNvPr>
          <p:cNvSpPr txBox="1">
            <a:spLocks/>
          </p:cNvSpPr>
          <p:nvPr/>
        </p:nvSpPr>
        <p:spPr>
          <a:xfrm>
            <a:off x="3715078" y="6459784"/>
            <a:ext cx="4822804" cy="365125"/>
          </a:xfrm>
          <a:prstGeom prst="rect">
            <a:avLst/>
          </a:prstGeom>
        </p:spPr>
        <p:txBody>
          <a:bodyPr vert="horz" lIns="91440" tIns="45720" rIns="91440" bIns="45720" rtlCol="0" anchor="ctr"/>
          <a:lstStyle>
            <a:defPPr>
              <a:defRPr lang="en-US"/>
            </a:defPPr>
            <a:lvl1pPr marL="0" algn="ctr" defTabSz="457200" rtl="0" eaLnBrk="1" latinLnBrk="0" hangingPunct="1">
              <a:defRPr sz="900" kern="1200" cap="all" baseline="0">
                <a:solidFill>
                  <a:srgbClr val="FFFFFF"/>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t>Margherita Bussi - SERFA - 2022</a:t>
            </a:r>
          </a:p>
        </p:txBody>
      </p:sp>
      <p:sp>
        <p:nvSpPr>
          <p:cNvPr id="4" name="Espace réservé du pied de page 3">
            <a:extLst>
              <a:ext uri="{FF2B5EF4-FFF2-40B4-BE49-F238E27FC236}">
                <a16:creationId xmlns:a16="http://schemas.microsoft.com/office/drawing/2014/main" id="{E15201D9-5CFF-4152-BDE1-AE9DAB1CDF88}"/>
              </a:ext>
            </a:extLst>
          </p:cNvPr>
          <p:cNvSpPr>
            <a:spLocks noGrp="1"/>
          </p:cNvSpPr>
          <p:nvPr>
            <p:ph type="ftr" sz="quarter" idx="11"/>
          </p:nvPr>
        </p:nvSpPr>
        <p:spPr/>
        <p:txBody>
          <a:bodyPr/>
          <a:lstStyle/>
          <a:p>
            <a:r>
              <a:rPr lang="en-US"/>
              <a:t>Margherita Bussi - SERFA - 2024</a:t>
            </a:r>
            <a:endParaRPr lang="en-US" dirty="0"/>
          </a:p>
        </p:txBody>
      </p:sp>
    </p:spTree>
    <p:extLst>
      <p:ext uri="{BB962C8B-B14F-4D97-AF65-F5344CB8AC3E}">
        <p14:creationId xmlns:p14="http://schemas.microsoft.com/office/powerpoint/2010/main" val="419250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0E850D-3A8A-4ABA-84D3-AAC3DCE2F72A}"/>
              </a:ext>
            </a:extLst>
          </p:cNvPr>
          <p:cNvSpPr>
            <a:spLocks noGrp="1"/>
          </p:cNvSpPr>
          <p:nvPr>
            <p:ph type="title"/>
          </p:nvPr>
        </p:nvSpPr>
        <p:spPr/>
        <p:txBody>
          <a:bodyPr/>
          <a:lstStyle/>
          <a:p>
            <a:r>
              <a:rPr lang="fr-FR" dirty="0"/>
              <a:t>2. Spot the </a:t>
            </a:r>
            <a:r>
              <a:rPr lang="fr-FR" dirty="0" err="1"/>
              <a:t>errors</a:t>
            </a:r>
            <a:r>
              <a:rPr lang="fr-FR" dirty="0"/>
              <a:t> ! – Vidéo 1</a:t>
            </a:r>
            <a:endParaRPr lang="fr-BE" dirty="0"/>
          </a:p>
        </p:txBody>
      </p:sp>
      <p:sp>
        <p:nvSpPr>
          <p:cNvPr id="3" name="Espace réservé du contenu 2">
            <a:extLst>
              <a:ext uri="{FF2B5EF4-FFF2-40B4-BE49-F238E27FC236}">
                <a16:creationId xmlns:a16="http://schemas.microsoft.com/office/drawing/2014/main" id="{375CC7E6-3D06-42EE-8632-1D0F5AD9F653}"/>
              </a:ext>
            </a:extLst>
          </p:cNvPr>
          <p:cNvSpPr>
            <a:spLocks noGrp="1"/>
          </p:cNvSpPr>
          <p:nvPr>
            <p:ph idx="1"/>
          </p:nvPr>
        </p:nvSpPr>
        <p:spPr/>
        <p:txBody>
          <a:bodyPr>
            <a:normAutofit/>
          </a:bodyPr>
          <a:lstStyle/>
          <a:p>
            <a:endParaRPr lang="fr-FR" b="1" dirty="0"/>
          </a:p>
          <a:p>
            <a:pPr marL="0" indent="0">
              <a:buNone/>
            </a:pPr>
            <a:r>
              <a:rPr lang="fr-FR" b="1" dirty="0"/>
              <a:t>La recherche</a:t>
            </a:r>
          </a:p>
          <a:p>
            <a:r>
              <a:rPr lang="fr-FR" b="1" dirty="0"/>
              <a:t>Question de départ </a:t>
            </a:r>
            <a:r>
              <a:rPr lang="fr-FR" dirty="0"/>
              <a:t>: Comment l’école et ses acteurs s’intéressent au développement durable?</a:t>
            </a:r>
          </a:p>
          <a:p>
            <a:r>
              <a:rPr lang="fr-FR" b="1" dirty="0"/>
              <a:t>Cible </a:t>
            </a:r>
            <a:r>
              <a:rPr lang="fr-FR" dirty="0"/>
              <a:t>: acteurs de l’école, notamment les </a:t>
            </a:r>
            <a:r>
              <a:rPr lang="fr-FR" dirty="0" err="1"/>
              <a:t>enseignant.e.s</a:t>
            </a:r>
            <a:endParaRPr lang="fr-FR" dirty="0"/>
          </a:p>
          <a:p>
            <a:r>
              <a:rPr lang="fr-FR" b="1" dirty="0"/>
              <a:t>Question de recherche </a:t>
            </a:r>
            <a:r>
              <a:rPr lang="fr-FR" dirty="0"/>
              <a:t>: dans quelle mesure les </a:t>
            </a:r>
            <a:r>
              <a:rPr lang="fr-FR" dirty="0" err="1"/>
              <a:t>enseingant.e.s</a:t>
            </a:r>
            <a:r>
              <a:rPr lang="fr-FR" dirty="0"/>
              <a:t> s’emparent-ils dans leurs pratiques pédagogiques quotidiennes de la question du développement durables?</a:t>
            </a:r>
            <a:endParaRPr lang="fr-BE" dirty="0"/>
          </a:p>
          <a:p>
            <a:r>
              <a:rPr lang="fr-FR" dirty="0">
                <a:sym typeface="Wingdings" panose="05000000000000000000" pitchFamily="2" charset="2"/>
              </a:rPr>
              <a:t> fichier vidéo https://www.dropbox.com/s/i67vth5q97rmb5c/Vid%C3%A9o%201%20-%20d%C3%A9veloppement%20durable.mp4?dl=0</a:t>
            </a:r>
          </a:p>
        </p:txBody>
      </p:sp>
      <p:sp>
        <p:nvSpPr>
          <p:cNvPr id="4" name="Espace réservé du pied de page 3">
            <a:extLst>
              <a:ext uri="{FF2B5EF4-FFF2-40B4-BE49-F238E27FC236}">
                <a16:creationId xmlns:a16="http://schemas.microsoft.com/office/drawing/2014/main" id="{28036466-3987-45F5-9043-76C16D4FE112}"/>
              </a:ext>
            </a:extLst>
          </p:cNvPr>
          <p:cNvSpPr>
            <a:spLocks noGrp="1"/>
          </p:cNvSpPr>
          <p:nvPr>
            <p:ph type="ftr" sz="quarter" idx="11"/>
          </p:nvPr>
        </p:nvSpPr>
        <p:spPr/>
        <p:txBody>
          <a:bodyPr/>
          <a:lstStyle/>
          <a:p>
            <a:r>
              <a:rPr lang="en-US"/>
              <a:t>Margherita Bussi - SERFA - 2024</a:t>
            </a:r>
            <a:endParaRPr lang="en-US" dirty="0"/>
          </a:p>
        </p:txBody>
      </p:sp>
      <p:sp>
        <p:nvSpPr>
          <p:cNvPr id="5" name="Espace réservé du numéro de diapositive 4">
            <a:extLst>
              <a:ext uri="{FF2B5EF4-FFF2-40B4-BE49-F238E27FC236}">
                <a16:creationId xmlns:a16="http://schemas.microsoft.com/office/drawing/2014/main" id="{BDA890CA-198F-43CE-A0D7-0E92401DE45C}"/>
              </a:ext>
            </a:extLst>
          </p:cNvPr>
          <p:cNvSpPr>
            <a:spLocks noGrp="1"/>
          </p:cNvSpPr>
          <p:nvPr>
            <p:ph type="sldNum" sz="quarter" idx="12"/>
          </p:nvPr>
        </p:nvSpPr>
        <p:spPr/>
        <p:txBody>
          <a:bodyPr/>
          <a:lstStyle/>
          <a:p>
            <a:fld id="{4CE482DC-2269-4F26-9D2A-7E44B1A4CD85}" type="slidenum">
              <a:rPr lang="en-US" smtClean="0"/>
              <a:t>19</a:t>
            </a:fld>
            <a:endParaRPr lang="en-US" dirty="0"/>
          </a:p>
        </p:txBody>
      </p:sp>
    </p:spTree>
    <p:extLst>
      <p:ext uri="{BB962C8B-B14F-4D97-AF65-F5344CB8AC3E}">
        <p14:creationId xmlns:p14="http://schemas.microsoft.com/office/powerpoint/2010/main" val="632647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ACD9D2-CB56-4E9F-B7E3-D0E167D1397E}"/>
              </a:ext>
            </a:extLst>
          </p:cNvPr>
          <p:cNvSpPr>
            <a:spLocks noGrp="1"/>
          </p:cNvSpPr>
          <p:nvPr>
            <p:ph type="title"/>
          </p:nvPr>
        </p:nvSpPr>
        <p:spPr/>
        <p:txBody>
          <a:bodyPr/>
          <a:lstStyle/>
          <a:p>
            <a:r>
              <a:rPr lang="fr-FR" dirty="0"/>
              <a:t>Structure de la présentation</a:t>
            </a:r>
            <a:endParaRPr lang="fr-BE" dirty="0"/>
          </a:p>
        </p:txBody>
      </p:sp>
      <p:sp>
        <p:nvSpPr>
          <p:cNvPr id="3" name="Espace réservé du contenu 2">
            <a:extLst>
              <a:ext uri="{FF2B5EF4-FFF2-40B4-BE49-F238E27FC236}">
                <a16:creationId xmlns:a16="http://schemas.microsoft.com/office/drawing/2014/main" id="{C91A7CBB-4F81-4765-BA24-47EDAA978F3D}"/>
              </a:ext>
            </a:extLst>
          </p:cNvPr>
          <p:cNvSpPr>
            <a:spLocks noGrp="1"/>
          </p:cNvSpPr>
          <p:nvPr>
            <p:ph idx="1"/>
          </p:nvPr>
        </p:nvSpPr>
        <p:spPr/>
        <p:txBody>
          <a:bodyPr>
            <a:normAutofit lnSpcReduction="10000"/>
          </a:bodyPr>
          <a:lstStyle/>
          <a:p>
            <a:pPr marL="0" indent="0">
              <a:buNone/>
            </a:pPr>
            <a:r>
              <a:rPr lang="fr-FR" sz="2100" b="1" dirty="0">
                <a:solidFill>
                  <a:schemeClr val="accent1">
                    <a:lumMod val="60000"/>
                    <a:lumOff val="40000"/>
                  </a:schemeClr>
                </a:solidFill>
              </a:rPr>
              <a:t>1ère partie</a:t>
            </a:r>
          </a:p>
          <a:p>
            <a:pPr marL="0" indent="0">
              <a:buNone/>
            </a:pPr>
            <a:r>
              <a:rPr lang="fr-FR" dirty="0"/>
              <a:t>Tour de table</a:t>
            </a:r>
          </a:p>
          <a:p>
            <a:pPr marL="457200" indent="-457200">
              <a:buFont typeface="+mj-lt"/>
              <a:buAutoNum type="arabicPeriod"/>
            </a:pPr>
            <a:r>
              <a:rPr lang="fr-FR" dirty="0"/>
              <a:t>Qu’est-ce que l’entretien semi-directif </a:t>
            </a:r>
          </a:p>
          <a:p>
            <a:pPr marL="457200" indent="-457200">
              <a:buFont typeface="+mj-lt"/>
              <a:buAutoNum type="arabicPeriod"/>
            </a:pPr>
            <a:r>
              <a:rPr lang="fr-FR" dirty="0"/>
              <a:t>Comment choisir les personnes à interviewer</a:t>
            </a:r>
          </a:p>
          <a:p>
            <a:pPr marL="457200" indent="-457200">
              <a:buFont typeface="+mj-lt"/>
              <a:buAutoNum type="arabicPeriod"/>
            </a:pPr>
            <a:r>
              <a:rPr lang="fr-FR" dirty="0"/>
              <a:t>Comment construire le guide d’entretien</a:t>
            </a:r>
          </a:p>
          <a:p>
            <a:pPr marL="457200" indent="-457200">
              <a:buFont typeface="+mj-lt"/>
              <a:buAutoNum type="arabicPeriod"/>
            </a:pPr>
            <a:r>
              <a:rPr lang="fr-FR" dirty="0"/>
              <a:t>La dimension éthique et sociale</a:t>
            </a:r>
          </a:p>
          <a:p>
            <a:pPr marL="457200" indent="-457200">
              <a:buFont typeface="+mj-lt"/>
              <a:buAutoNum type="arabicPeriod"/>
            </a:pPr>
            <a:r>
              <a:rPr lang="fr-FR" dirty="0"/>
              <a:t>L’enregistrement et la retranscription</a:t>
            </a:r>
          </a:p>
          <a:p>
            <a:pPr marL="0" indent="0">
              <a:buNone/>
            </a:pPr>
            <a:r>
              <a:rPr lang="fr-FR" b="1" dirty="0">
                <a:solidFill>
                  <a:schemeClr val="accent1">
                    <a:lumMod val="60000"/>
                    <a:lumOff val="40000"/>
                  </a:schemeClr>
                </a:solidFill>
              </a:rPr>
              <a:t>2</a:t>
            </a:r>
            <a:r>
              <a:rPr lang="fr-FR" b="1" baseline="30000" dirty="0">
                <a:solidFill>
                  <a:schemeClr val="accent1">
                    <a:lumMod val="60000"/>
                    <a:lumOff val="40000"/>
                  </a:schemeClr>
                </a:solidFill>
              </a:rPr>
              <a:t>ème</a:t>
            </a:r>
            <a:r>
              <a:rPr lang="fr-FR" b="1" dirty="0">
                <a:solidFill>
                  <a:schemeClr val="accent1">
                    <a:lumMod val="60000"/>
                    <a:lumOff val="40000"/>
                  </a:schemeClr>
                </a:solidFill>
              </a:rPr>
              <a:t> partie </a:t>
            </a:r>
          </a:p>
          <a:p>
            <a:pPr marL="0" indent="0">
              <a:buNone/>
            </a:pPr>
            <a:r>
              <a:rPr lang="fr-FR" b="1" dirty="0"/>
              <a:t>2. Spot the </a:t>
            </a:r>
            <a:r>
              <a:rPr lang="fr-FR" b="1" dirty="0" err="1"/>
              <a:t>errors</a:t>
            </a:r>
            <a:r>
              <a:rPr lang="fr-FR" b="1" dirty="0"/>
              <a:t> ! </a:t>
            </a:r>
            <a:r>
              <a:rPr lang="fr-FR" dirty="0"/>
              <a:t>– deux vidéos de deux entretiens semi-directifs + discussion sur les erreurs commises</a:t>
            </a:r>
          </a:p>
          <a:p>
            <a:pPr marL="0" indent="0">
              <a:buNone/>
            </a:pPr>
            <a:endParaRPr lang="fr-BE" b="1" dirty="0"/>
          </a:p>
        </p:txBody>
      </p:sp>
      <p:sp>
        <p:nvSpPr>
          <p:cNvPr id="4" name="Espace réservé du pied de page 3">
            <a:extLst>
              <a:ext uri="{FF2B5EF4-FFF2-40B4-BE49-F238E27FC236}">
                <a16:creationId xmlns:a16="http://schemas.microsoft.com/office/drawing/2014/main" id="{7DE83CD9-2BB6-4127-84B9-23C5B478E698}"/>
              </a:ext>
            </a:extLst>
          </p:cNvPr>
          <p:cNvSpPr>
            <a:spLocks noGrp="1"/>
          </p:cNvSpPr>
          <p:nvPr>
            <p:ph type="ftr" sz="quarter" idx="11"/>
          </p:nvPr>
        </p:nvSpPr>
        <p:spPr/>
        <p:txBody>
          <a:bodyPr/>
          <a:lstStyle/>
          <a:p>
            <a:r>
              <a:rPr lang="en-US"/>
              <a:t>Margherita Bussi - SERFA - 2024</a:t>
            </a:r>
            <a:endParaRPr lang="en-US" dirty="0"/>
          </a:p>
        </p:txBody>
      </p:sp>
      <p:sp>
        <p:nvSpPr>
          <p:cNvPr id="5" name="Espace réservé du numéro de diapositive 4">
            <a:extLst>
              <a:ext uri="{FF2B5EF4-FFF2-40B4-BE49-F238E27FC236}">
                <a16:creationId xmlns:a16="http://schemas.microsoft.com/office/drawing/2014/main" id="{AC02D499-B7DF-4E8A-B4D8-C3D359076B79}"/>
              </a:ext>
            </a:extLst>
          </p:cNvPr>
          <p:cNvSpPr>
            <a:spLocks noGrp="1"/>
          </p:cNvSpPr>
          <p:nvPr>
            <p:ph type="sldNum" sz="quarter" idx="12"/>
          </p:nvPr>
        </p:nvSpPr>
        <p:spPr/>
        <p:txBody>
          <a:bodyPr/>
          <a:lstStyle/>
          <a:p>
            <a:fld id="{4CE482DC-2269-4F26-9D2A-7E44B1A4CD85}" type="slidenum">
              <a:rPr lang="en-US" smtClean="0"/>
              <a:t>2</a:t>
            </a:fld>
            <a:endParaRPr lang="en-US" dirty="0"/>
          </a:p>
        </p:txBody>
      </p:sp>
    </p:spTree>
    <p:extLst>
      <p:ext uri="{BB962C8B-B14F-4D97-AF65-F5344CB8AC3E}">
        <p14:creationId xmlns:p14="http://schemas.microsoft.com/office/powerpoint/2010/main" val="2317885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44077D-E161-4175-A83D-51018CBA2D94}"/>
              </a:ext>
            </a:extLst>
          </p:cNvPr>
          <p:cNvSpPr>
            <a:spLocks noGrp="1"/>
          </p:cNvSpPr>
          <p:nvPr>
            <p:ph type="title"/>
          </p:nvPr>
        </p:nvSpPr>
        <p:spPr/>
        <p:txBody>
          <a:bodyPr/>
          <a:lstStyle/>
          <a:p>
            <a:r>
              <a:rPr lang="fr-FR" dirty="0"/>
              <a:t>2. Spot the </a:t>
            </a:r>
            <a:r>
              <a:rPr lang="fr-FR" dirty="0" err="1"/>
              <a:t>errors</a:t>
            </a:r>
            <a:r>
              <a:rPr lang="fr-FR" dirty="0"/>
              <a:t> ! – Vidéo 2</a:t>
            </a:r>
            <a:endParaRPr lang="fr-BE" dirty="0"/>
          </a:p>
        </p:txBody>
      </p:sp>
      <p:sp>
        <p:nvSpPr>
          <p:cNvPr id="3" name="Espace réservé du contenu 2">
            <a:extLst>
              <a:ext uri="{FF2B5EF4-FFF2-40B4-BE49-F238E27FC236}">
                <a16:creationId xmlns:a16="http://schemas.microsoft.com/office/drawing/2014/main" id="{F2129EAF-3E45-41F5-BAFF-9C4941746C83}"/>
              </a:ext>
            </a:extLst>
          </p:cNvPr>
          <p:cNvSpPr>
            <a:spLocks noGrp="1"/>
          </p:cNvSpPr>
          <p:nvPr>
            <p:ph idx="1"/>
          </p:nvPr>
        </p:nvSpPr>
        <p:spPr/>
        <p:txBody>
          <a:bodyPr>
            <a:normAutofit lnSpcReduction="10000"/>
          </a:bodyPr>
          <a:lstStyle/>
          <a:p>
            <a:r>
              <a:rPr lang="fr-FR" b="1" dirty="0"/>
              <a:t>La recherche</a:t>
            </a:r>
          </a:p>
          <a:p>
            <a:r>
              <a:rPr lang="fr-FR" b="1" dirty="0"/>
              <a:t>Question de départ </a:t>
            </a:r>
            <a:r>
              <a:rPr lang="fr-FR" dirty="0"/>
              <a:t>: le passage au distanciel, a-t-il eu un impact sur la motivation des formés et sur la perception d’efficacité du formateur ?</a:t>
            </a:r>
          </a:p>
          <a:p>
            <a:r>
              <a:rPr lang="fr-FR" b="1" dirty="0"/>
              <a:t>Cible </a:t>
            </a:r>
            <a:r>
              <a:rPr lang="fr-FR" dirty="0"/>
              <a:t>: jeunes syndicalistes en formation. La formation souvent se passe en déplacement avec un côté informel et de contact social important  </a:t>
            </a:r>
            <a:r>
              <a:rPr lang="fr-FR" dirty="0">
                <a:sym typeface="Wingdings" panose="05000000000000000000" pitchFamily="2" charset="2"/>
              </a:rPr>
              <a:t> </a:t>
            </a:r>
            <a:r>
              <a:rPr lang="fr-FR" dirty="0"/>
              <a:t>groupe particulier avec une motivation souvent très intrinsèque</a:t>
            </a:r>
          </a:p>
          <a:p>
            <a:r>
              <a:rPr lang="fr-FR" b="1" dirty="0"/>
              <a:t>Question de recherche </a:t>
            </a:r>
            <a:r>
              <a:rPr lang="fr-FR" dirty="0"/>
              <a:t>: dans quelle mesure le passage au distanciel des formations à destination des jeunes syndicalistes a-t-il eu un impact sur leur motivation des participants et sur le sentiment d’efficacité des formateurs ?</a:t>
            </a:r>
            <a:endParaRPr lang="fr-BE" dirty="0"/>
          </a:p>
          <a:p>
            <a:r>
              <a:rPr lang="fr-FR" dirty="0">
                <a:sym typeface="Wingdings" panose="05000000000000000000" pitchFamily="2" charset="2"/>
              </a:rPr>
              <a:t> document WORD pour guide d’entretien et fichier vidéo </a:t>
            </a:r>
            <a:r>
              <a:rPr lang="fr-FR" dirty="0">
                <a:sym typeface="Wingdings" panose="05000000000000000000" pitchFamily="2" charset="2"/>
                <a:hlinkClick r:id="rId2"/>
              </a:rPr>
              <a:t>https://www.dropbox.com/s/rkvh50wgj8ank7c/Vid%C3%A9o%202%20-%20Appel%20avec%20COSTANTINI%2C%20Ilaria.mp4?dl=0</a:t>
            </a:r>
            <a:r>
              <a:rPr lang="fr-FR" dirty="0">
                <a:sym typeface="Wingdings" panose="05000000000000000000" pitchFamily="2" charset="2"/>
              </a:rPr>
              <a:t> </a:t>
            </a:r>
          </a:p>
        </p:txBody>
      </p:sp>
      <p:sp>
        <p:nvSpPr>
          <p:cNvPr id="5" name="Espace réservé du numéro de diapositive 4">
            <a:extLst>
              <a:ext uri="{FF2B5EF4-FFF2-40B4-BE49-F238E27FC236}">
                <a16:creationId xmlns:a16="http://schemas.microsoft.com/office/drawing/2014/main" id="{AC81CFB7-DFE7-40E5-9146-4E27B2BFB6A0}"/>
              </a:ext>
            </a:extLst>
          </p:cNvPr>
          <p:cNvSpPr>
            <a:spLocks noGrp="1"/>
          </p:cNvSpPr>
          <p:nvPr>
            <p:ph type="sldNum" sz="quarter" idx="12"/>
          </p:nvPr>
        </p:nvSpPr>
        <p:spPr/>
        <p:txBody>
          <a:bodyPr/>
          <a:lstStyle/>
          <a:p>
            <a:fld id="{4CE482DC-2269-4F26-9D2A-7E44B1A4CD85}" type="slidenum">
              <a:rPr lang="en-US" smtClean="0"/>
              <a:t>20</a:t>
            </a:fld>
            <a:endParaRPr lang="en-US" dirty="0"/>
          </a:p>
        </p:txBody>
      </p:sp>
      <p:sp>
        <p:nvSpPr>
          <p:cNvPr id="6" name="Espace réservé du pied de page 3">
            <a:extLst>
              <a:ext uri="{FF2B5EF4-FFF2-40B4-BE49-F238E27FC236}">
                <a16:creationId xmlns:a16="http://schemas.microsoft.com/office/drawing/2014/main" id="{9E48B695-872E-4779-B105-131683CEB6FE}"/>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33096789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E51948-9BAF-4570-9A42-11A2370964ED}"/>
              </a:ext>
            </a:extLst>
          </p:cNvPr>
          <p:cNvSpPr>
            <a:spLocks noGrp="1"/>
          </p:cNvSpPr>
          <p:nvPr>
            <p:ph type="title"/>
          </p:nvPr>
        </p:nvSpPr>
        <p:spPr/>
        <p:txBody>
          <a:bodyPr/>
          <a:lstStyle/>
          <a:p>
            <a:r>
              <a:rPr lang="fr-FR" dirty="0"/>
              <a:t>2. Spot the </a:t>
            </a:r>
            <a:r>
              <a:rPr lang="fr-FR" dirty="0" err="1"/>
              <a:t>errors</a:t>
            </a:r>
            <a:r>
              <a:rPr lang="fr-FR" dirty="0"/>
              <a:t> !</a:t>
            </a:r>
            <a:endParaRPr lang="fr-BE" dirty="0"/>
          </a:p>
        </p:txBody>
      </p:sp>
      <p:sp>
        <p:nvSpPr>
          <p:cNvPr id="3" name="Espace réservé du contenu 2">
            <a:extLst>
              <a:ext uri="{FF2B5EF4-FFF2-40B4-BE49-F238E27FC236}">
                <a16:creationId xmlns:a16="http://schemas.microsoft.com/office/drawing/2014/main" id="{A0DCCEA2-D0A6-4823-870D-F5DA04A31C00}"/>
              </a:ext>
            </a:extLst>
          </p:cNvPr>
          <p:cNvSpPr>
            <a:spLocks noGrp="1"/>
          </p:cNvSpPr>
          <p:nvPr>
            <p:ph idx="1"/>
          </p:nvPr>
        </p:nvSpPr>
        <p:spPr/>
        <p:txBody>
          <a:bodyPr>
            <a:normAutofit/>
          </a:bodyPr>
          <a:lstStyle/>
          <a:p>
            <a:pPr marL="457200" indent="-457200">
              <a:buFont typeface="+mj-lt"/>
              <a:buAutoNum type="arabicPeriod"/>
            </a:pPr>
            <a:r>
              <a:rPr lang="fr-FR" sz="2400" dirty="0"/>
              <a:t>Identifier les faiblesses de l’entretien selon les catégories suivantes:</a:t>
            </a:r>
          </a:p>
          <a:p>
            <a:pPr marL="749808" lvl="1" indent="-457200">
              <a:buFont typeface="+mj-lt"/>
              <a:buAutoNum type="arabicPeriod"/>
            </a:pPr>
            <a:r>
              <a:rPr lang="fr-FR" sz="2000" dirty="0"/>
              <a:t>Contenu et structure du guide </a:t>
            </a:r>
          </a:p>
          <a:p>
            <a:pPr marL="749808" lvl="1" indent="-457200">
              <a:buFont typeface="+mj-lt"/>
              <a:buAutoNum type="arabicPeriod"/>
            </a:pPr>
            <a:r>
              <a:rPr lang="fr-FR" sz="2000" dirty="0"/>
              <a:t>Choix des phrases de relance</a:t>
            </a:r>
          </a:p>
          <a:p>
            <a:pPr marL="749808" lvl="1" indent="-457200">
              <a:buFont typeface="+mj-lt"/>
              <a:buAutoNum type="arabicPeriod"/>
            </a:pPr>
            <a:r>
              <a:rPr lang="fr-FR" sz="2000" dirty="0"/>
              <a:t>Lien avec la problématique/question de recherche</a:t>
            </a:r>
            <a:endParaRPr lang="fr-BE" sz="2000" dirty="0"/>
          </a:p>
          <a:p>
            <a:pPr marL="749808" lvl="1" indent="-457200">
              <a:buFont typeface="+mj-lt"/>
              <a:buAutoNum type="arabicPeriod"/>
            </a:pPr>
            <a:r>
              <a:rPr lang="fr-FR" sz="2000" dirty="0"/>
              <a:t>Ethique et contact (attitude des parties)</a:t>
            </a:r>
            <a:endParaRPr lang="fr-BE" sz="2000" dirty="0"/>
          </a:p>
          <a:p>
            <a:pPr marL="292608" lvl="1" indent="0">
              <a:buNone/>
            </a:pPr>
            <a:endParaRPr lang="fr-FR" sz="2000" dirty="0"/>
          </a:p>
          <a:p>
            <a:pPr marL="457200" indent="-457200">
              <a:buFont typeface="+mj-lt"/>
              <a:buAutoNum type="arabicPeriod"/>
            </a:pPr>
            <a:r>
              <a:rPr lang="fr-FR" sz="2400" dirty="0"/>
              <a:t>Identifier si la personne a répondu, au moins partiellement, à la question de recherche et aux hypothèses</a:t>
            </a:r>
            <a:endParaRPr lang="fr-BE" sz="2400" dirty="0"/>
          </a:p>
        </p:txBody>
      </p:sp>
      <p:sp>
        <p:nvSpPr>
          <p:cNvPr id="5" name="Espace réservé du numéro de diapositive 4">
            <a:extLst>
              <a:ext uri="{FF2B5EF4-FFF2-40B4-BE49-F238E27FC236}">
                <a16:creationId xmlns:a16="http://schemas.microsoft.com/office/drawing/2014/main" id="{B7663E37-C00B-43DE-A539-B8AE1B03B76F}"/>
              </a:ext>
            </a:extLst>
          </p:cNvPr>
          <p:cNvSpPr>
            <a:spLocks noGrp="1"/>
          </p:cNvSpPr>
          <p:nvPr>
            <p:ph type="sldNum" sz="quarter" idx="12"/>
          </p:nvPr>
        </p:nvSpPr>
        <p:spPr/>
        <p:txBody>
          <a:bodyPr/>
          <a:lstStyle/>
          <a:p>
            <a:fld id="{4CE482DC-2269-4F26-9D2A-7E44B1A4CD85}" type="slidenum">
              <a:rPr lang="en-US" smtClean="0"/>
              <a:t>21</a:t>
            </a:fld>
            <a:endParaRPr lang="en-US" dirty="0"/>
          </a:p>
        </p:txBody>
      </p:sp>
      <p:sp>
        <p:nvSpPr>
          <p:cNvPr id="6" name="Espace réservé du pied de page 3">
            <a:extLst>
              <a:ext uri="{FF2B5EF4-FFF2-40B4-BE49-F238E27FC236}">
                <a16:creationId xmlns:a16="http://schemas.microsoft.com/office/drawing/2014/main" id="{A4B1AB2A-FB2C-4169-A5FE-5E98B416C206}"/>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14772789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BAABC0-72B0-4452-896D-D3AE03FB5E94}"/>
              </a:ext>
            </a:extLst>
          </p:cNvPr>
          <p:cNvSpPr>
            <a:spLocks noGrp="1"/>
          </p:cNvSpPr>
          <p:nvPr>
            <p:ph type="title"/>
          </p:nvPr>
        </p:nvSpPr>
        <p:spPr/>
        <p:txBody>
          <a:bodyPr/>
          <a:lstStyle/>
          <a:p>
            <a:r>
              <a:rPr lang="fr-FR" dirty="0"/>
              <a:t>3. </a:t>
            </a:r>
            <a:r>
              <a:rPr lang="fr-FR" dirty="0" err="1"/>
              <a:t>Improve</a:t>
            </a:r>
            <a:r>
              <a:rPr lang="fr-FR" dirty="0"/>
              <a:t> </a:t>
            </a:r>
            <a:r>
              <a:rPr lang="fr-FR" dirty="0" err="1"/>
              <a:t>it</a:t>
            </a:r>
            <a:r>
              <a:rPr lang="fr-FR" dirty="0"/>
              <a:t> !</a:t>
            </a:r>
            <a:endParaRPr lang="fr-BE" dirty="0"/>
          </a:p>
        </p:txBody>
      </p:sp>
      <p:sp>
        <p:nvSpPr>
          <p:cNvPr id="3" name="Espace réservé du contenu 2">
            <a:extLst>
              <a:ext uri="{FF2B5EF4-FFF2-40B4-BE49-F238E27FC236}">
                <a16:creationId xmlns:a16="http://schemas.microsoft.com/office/drawing/2014/main" id="{FE427FDB-9787-46CD-93E3-A00D1017C32D}"/>
              </a:ext>
            </a:extLst>
          </p:cNvPr>
          <p:cNvSpPr>
            <a:spLocks noGrp="1"/>
          </p:cNvSpPr>
          <p:nvPr>
            <p:ph idx="1"/>
          </p:nvPr>
        </p:nvSpPr>
        <p:spPr>
          <a:xfrm>
            <a:off x="1168287" y="1597159"/>
            <a:ext cx="10058400" cy="4023360"/>
          </a:xfrm>
        </p:spPr>
        <p:txBody>
          <a:bodyPr/>
          <a:lstStyle/>
          <a:p>
            <a:endParaRPr lang="fr-FR" dirty="0"/>
          </a:p>
          <a:p>
            <a:r>
              <a:rPr lang="fr-FR" dirty="0"/>
              <a:t>Comment auriez-vous amélioré le guide d’entretien et les questions posées lors de l’entretien</a:t>
            </a:r>
            <a:r>
              <a:rPr lang="fr-BE" dirty="0"/>
              <a:t> ?</a:t>
            </a:r>
          </a:p>
          <a:p>
            <a:endParaRPr lang="fr-BE" dirty="0"/>
          </a:p>
          <a:p>
            <a:pPr marL="0" indent="0">
              <a:buNone/>
            </a:pPr>
            <a:endParaRPr lang="fr-BE" dirty="0"/>
          </a:p>
          <a:p>
            <a:endParaRPr lang="fr-FR" dirty="0"/>
          </a:p>
        </p:txBody>
      </p:sp>
      <p:graphicFrame>
        <p:nvGraphicFramePr>
          <p:cNvPr id="5" name="Espace réservé du contenu 4">
            <a:extLst>
              <a:ext uri="{FF2B5EF4-FFF2-40B4-BE49-F238E27FC236}">
                <a16:creationId xmlns:a16="http://schemas.microsoft.com/office/drawing/2014/main" id="{3F56E167-B849-41FD-8E8D-549D15BAF33D}"/>
              </a:ext>
            </a:extLst>
          </p:cNvPr>
          <p:cNvGraphicFramePr>
            <a:graphicFrameLocks/>
          </p:cNvGraphicFramePr>
          <p:nvPr>
            <p:extLst>
              <p:ext uri="{D42A27DB-BD31-4B8C-83A1-F6EECF244321}">
                <p14:modId xmlns:p14="http://schemas.microsoft.com/office/powerpoint/2010/main" val="3043277137"/>
              </p:ext>
            </p:extLst>
          </p:nvPr>
        </p:nvGraphicFramePr>
        <p:xfrm>
          <a:off x="1397778" y="2459115"/>
          <a:ext cx="9396443" cy="36584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Espace réservé du numéro de diapositive 6">
            <a:extLst>
              <a:ext uri="{FF2B5EF4-FFF2-40B4-BE49-F238E27FC236}">
                <a16:creationId xmlns:a16="http://schemas.microsoft.com/office/drawing/2014/main" id="{73BF68ED-CF07-46A1-9A34-C9413DEF333E}"/>
              </a:ext>
            </a:extLst>
          </p:cNvPr>
          <p:cNvSpPr>
            <a:spLocks noGrp="1"/>
          </p:cNvSpPr>
          <p:nvPr>
            <p:ph type="sldNum" sz="quarter" idx="12"/>
          </p:nvPr>
        </p:nvSpPr>
        <p:spPr/>
        <p:txBody>
          <a:bodyPr/>
          <a:lstStyle/>
          <a:p>
            <a:fld id="{4CE482DC-2269-4F26-9D2A-7E44B1A4CD85}" type="slidenum">
              <a:rPr lang="en-US" smtClean="0"/>
              <a:t>22</a:t>
            </a:fld>
            <a:endParaRPr lang="en-US" dirty="0"/>
          </a:p>
        </p:txBody>
      </p:sp>
      <p:sp>
        <p:nvSpPr>
          <p:cNvPr id="8" name="Espace réservé du pied de page 3">
            <a:extLst>
              <a:ext uri="{FF2B5EF4-FFF2-40B4-BE49-F238E27FC236}">
                <a16:creationId xmlns:a16="http://schemas.microsoft.com/office/drawing/2014/main" id="{50480C7B-9721-4194-BDE2-A57B55CB0AF7}"/>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1397776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7F07E9F-5516-41E3-9DBA-9DD7CA20BA3A}"/>
              </a:ext>
            </a:extLst>
          </p:cNvPr>
          <p:cNvSpPr>
            <a:spLocks noGrp="1"/>
          </p:cNvSpPr>
          <p:nvPr>
            <p:ph idx="4294967295"/>
          </p:nvPr>
        </p:nvSpPr>
        <p:spPr>
          <a:xfrm>
            <a:off x="1066800" y="1562177"/>
            <a:ext cx="10058400" cy="4022725"/>
          </a:xfrm>
        </p:spPr>
        <p:txBody>
          <a:bodyPr/>
          <a:lstStyle/>
          <a:p>
            <a:endParaRPr lang="fr-FR" dirty="0"/>
          </a:p>
          <a:p>
            <a:endParaRPr lang="fr-FR" dirty="0"/>
          </a:p>
          <a:p>
            <a:endParaRPr lang="fr-FR" dirty="0"/>
          </a:p>
          <a:p>
            <a:pPr algn="ctr"/>
            <a:r>
              <a:rPr lang="fr-FR" sz="2800" b="1" dirty="0">
                <a:solidFill>
                  <a:schemeClr val="accent1">
                    <a:lumMod val="75000"/>
                  </a:schemeClr>
                </a:solidFill>
                <a:latin typeface="Bodoni MT Black" panose="02070A03080606020203" pitchFamily="18" charset="0"/>
                <a:ea typeface="Batang" panose="02030600000101010101" pitchFamily="18" charset="-127"/>
              </a:rPr>
              <a:t>Bon travail et bonne chance pour vos entretiens !</a:t>
            </a:r>
            <a:endParaRPr lang="fr-BE" sz="2800" b="1" dirty="0">
              <a:solidFill>
                <a:schemeClr val="accent1">
                  <a:lumMod val="75000"/>
                </a:schemeClr>
              </a:solidFill>
              <a:latin typeface="Bodoni MT Black" panose="02070A03080606020203" pitchFamily="18" charset="0"/>
              <a:ea typeface="Batang" panose="02030600000101010101" pitchFamily="18" charset="-127"/>
            </a:endParaRPr>
          </a:p>
        </p:txBody>
      </p:sp>
      <p:sp>
        <p:nvSpPr>
          <p:cNvPr id="4" name="Espace réservé du numéro de diapositive 3">
            <a:extLst>
              <a:ext uri="{FF2B5EF4-FFF2-40B4-BE49-F238E27FC236}">
                <a16:creationId xmlns:a16="http://schemas.microsoft.com/office/drawing/2014/main" id="{4C61BE3E-180E-4B1B-B7FF-6EB7E0D781DE}"/>
              </a:ext>
            </a:extLst>
          </p:cNvPr>
          <p:cNvSpPr>
            <a:spLocks noGrp="1"/>
          </p:cNvSpPr>
          <p:nvPr>
            <p:ph type="sldNum" sz="quarter" idx="12"/>
          </p:nvPr>
        </p:nvSpPr>
        <p:spPr/>
        <p:txBody>
          <a:bodyPr/>
          <a:lstStyle/>
          <a:p>
            <a:fld id="{4FAB73BC-B049-4115-A692-8D63A059BFB8}" type="slidenum">
              <a:rPr lang="en-US" smtClean="0"/>
              <a:pPr/>
              <a:t>23</a:t>
            </a:fld>
            <a:endParaRPr lang="en-US" dirty="0"/>
          </a:p>
        </p:txBody>
      </p:sp>
      <p:sp>
        <p:nvSpPr>
          <p:cNvPr id="5" name="Espace réservé du pied de page 3">
            <a:extLst>
              <a:ext uri="{FF2B5EF4-FFF2-40B4-BE49-F238E27FC236}">
                <a16:creationId xmlns:a16="http://schemas.microsoft.com/office/drawing/2014/main" id="{A54E7838-EFFE-4E29-ADF6-78D65D05F3AF}"/>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38608957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F5A50E-3502-41C3-9B31-07AD3DE8F7D7}"/>
              </a:ext>
            </a:extLst>
          </p:cNvPr>
          <p:cNvSpPr>
            <a:spLocks noGrp="1"/>
          </p:cNvSpPr>
          <p:nvPr>
            <p:ph type="title"/>
          </p:nvPr>
        </p:nvSpPr>
        <p:spPr/>
        <p:txBody>
          <a:bodyPr/>
          <a:lstStyle/>
          <a:p>
            <a:r>
              <a:rPr lang="fr-FR" dirty="0"/>
              <a:t>Références</a:t>
            </a:r>
            <a:endParaRPr lang="fr-BE" dirty="0"/>
          </a:p>
        </p:txBody>
      </p:sp>
      <p:sp>
        <p:nvSpPr>
          <p:cNvPr id="3" name="Espace réservé du contenu 2">
            <a:extLst>
              <a:ext uri="{FF2B5EF4-FFF2-40B4-BE49-F238E27FC236}">
                <a16:creationId xmlns:a16="http://schemas.microsoft.com/office/drawing/2014/main" id="{36327CF4-E0C7-498A-8727-85A3F6385C8A}"/>
              </a:ext>
            </a:extLst>
          </p:cNvPr>
          <p:cNvSpPr>
            <a:spLocks noGrp="1"/>
          </p:cNvSpPr>
          <p:nvPr>
            <p:ph idx="1"/>
          </p:nvPr>
        </p:nvSpPr>
        <p:spPr/>
        <p:txBody>
          <a:bodyPr/>
          <a:lstStyle/>
          <a:p>
            <a:r>
              <a:rPr lang="en-US" dirty="0"/>
              <a:t>Bernard, H. R. (2013). </a:t>
            </a:r>
            <a:r>
              <a:rPr lang="en-US" i="1" dirty="0"/>
              <a:t>Social research methods: Qualitative and quantitative approaches</a:t>
            </a:r>
            <a:r>
              <a:rPr lang="en-US" dirty="0"/>
              <a:t>. Sage.</a:t>
            </a:r>
          </a:p>
          <a:p>
            <a:r>
              <a:rPr lang="fr-FR" dirty="0"/>
              <a:t>Proulx, A. G., &amp; Dionne, É. Blanchet, A., &amp; </a:t>
            </a:r>
            <a:r>
              <a:rPr lang="fr-FR" dirty="0" err="1"/>
              <a:t>Gotman</a:t>
            </a:r>
            <a:r>
              <a:rPr lang="fr-FR" dirty="0"/>
              <a:t>, A.(2007). Série «L’enquête et ses méthodes»: L’entretien (2e éd. refondue). Paris: Armand Colin</a:t>
            </a:r>
          </a:p>
          <a:p>
            <a:r>
              <a:rPr lang="en-US" dirty="0" err="1"/>
              <a:t>Galletta</a:t>
            </a:r>
            <a:r>
              <a:rPr lang="en-US" dirty="0"/>
              <a:t>, A. (2013). </a:t>
            </a:r>
            <a:r>
              <a:rPr lang="en-US" i="1" dirty="0"/>
              <a:t>Mastering the semi-structured interview and beyond: From research design to analysis and publication</a:t>
            </a:r>
            <a:r>
              <a:rPr lang="en-US" dirty="0"/>
              <a:t> (Vol. 18). NYU press.</a:t>
            </a:r>
          </a:p>
          <a:p>
            <a:endParaRPr lang="fr-BE" dirty="0"/>
          </a:p>
        </p:txBody>
      </p:sp>
      <p:sp>
        <p:nvSpPr>
          <p:cNvPr id="5" name="Espace réservé du numéro de diapositive 4">
            <a:extLst>
              <a:ext uri="{FF2B5EF4-FFF2-40B4-BE49-F238E27FC236}">
                <a16:creationId xmlns:a16="http://schemas.microsoft.com/office/drawing/2014/main" id="{D8C208BD-2FBD-4BA9-B930-25B2E2B6F46F}"/>
              </a:ext>
            </a:extLst>
          </p:cNvPr>
          <p:cNvSpPr>
            <a:spLocks noGrp="1"/>
          </p:cNvSpPr>
          <p:nvPr>
            <p:ph type="sldNum" sz="quarter" idx="12"/>
          </p:nvPr>
        </p:nvSpPr>
        <p:spPr/>
        <p:txBody>
          <a:bodyPr/>
          <a:lstStyle/>
          <a:p>
            <a:fld id="{4CE482DC-2269-4F26-9D2A-7E44B1A4CD85}" type="slidenum">
              <a:rPr lang="en-US" smtClean="0"/>
              <a:t>24</a:t>
            </a:fld>
            <a:endParaRPr lang="en-US" dirty="0"/>
          </a:p>
        </p:txBody>
      </p:sp>
      <p:sp>
        <p:nvSpPr>
          <p:cNvPr id="6" name="Espace réservé du pied de page 3">
            <a:extLst>
              <a:ext uri="{FF2B5EF4-FFF2-40B4-BE49-F238E27FC236}">
                <a16:creationId xmlns:a16="http://schemas.microsoft.com/office/drawing/2014/main" id="{CECD72C4-2F38-4416-A212-FDBAF52BAD70}"/>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19204367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FEC376-91AE-4860-8EC4-EE894A3113C9}"/>
              </a:ext>
            </a:extLst>
          </p:cNvPr>
          <p:cNvSpPr>
            <a:spLocks noGrp="1"/>
          </p:cNvSpPr>
          <p:nvPr>
            <p:ph type="title"/>
          </p:nvPr>
        </p:nvSpPr>
        <p:spPr/>
        <p:txBody>
          <a:bodyPr/>
          <a:lstStyle/>
          <a:p>
            <a:r>
              <a:rPr lang="fr-FR" dirty="0"/>
              <a:t>Exemple d’illustration en support aux entretiens</a:t>
            </a:r>
            <a:endParaRPr lang="fr-BE" dirty="0"/>
          </a:p>
        </p:txBody>
      </p:sp>
      <p:pic>
        <p:nvPicPr>
          <p:cNvPr id="6" name="Espace réservé du contenu 5">
            <a:extLst>
              <a:ext uri="{FF2B5EF4-FFF2-40B4-BE49-F238E27FC236}">
                <a16:creationId xmlns:a16="http://schemas.microsoft.com/office/drawing/2014/main" id="{F8C6CE6C-AA65-4D83-8ED0-401E2A7EA822}"/>
              </a:ext>
            </a:extLst>
          </p:cNvPr>
          <p:cNvPicPr>
            <a:picLocks noGrp="1" noChangeAspect="1"/>
          </p:cNvPicPr>
          <p:nvPr>
            <p:ph idx="1"/>
          </p:nvPr>
        </p:nvPicPr>
        <p:blipFill>
          <a:blip r:embed="rId2"/>
          <a:stretch>
            <a:fillRect/>
          </a:stretch>
        </p:blipFill>
        <p:spPr>
          <a:xfrm>
            <a:off x="1096963" y="2298153"/>
            <a:ext cx="10058400" cy="2261694"/>
          </a:xfrm>
          <a:prstGeom prst="rect">
            <a:avLst/>
          </a:prstGeom>
        </p:spPr>
      </p:pic>
      <p:sp>
        <p:nvSpPr>
          <p:cNvPr id="4" name="Espace réservé du pied de page 3">
            <a:extLst>
              <a:ext uri="{FF2B5EF4-FFF2-40B4-BE49-F238E27FC236}">
                <a16:creationId xmlns:a16="http://schemas.microsoft.com/office/drawing/2014/main" id="{C96B7BC9-8969-4FB6-B277-E111D87610CC}"/>
              </a:ext>
            </a:extLst>
          </p:cNvPr>
          <p:cNvSpPr>
            <a:spLocks noGrp="1"/>
          </p:cNvSpPr>
          <p:nvPr>
            <p:ph type="ftr" sz="quarter" idx="11"/>
          </p:nvPr>
        </p:nvSpPr>
        <p:spPr/>
        <p:txBody>
          <a:bodyPr/>
          <a:lstStyle/>
          <a:p>
            <a:r>
              <a:rPr lang="en-US"/>
              <a:t>Margherita Bussi - SERFA - 2024</a:t>
            </a:r>
            <a:endParaRPr lang="en-US" dirty="0"/>
          </a:p>
        </p:txBody>
      </p:sp>
      <p:sp>
        <p:nvSpPr>
          <p:cNvPr id="5" name="Espace réservé du numéro de diapositive 4">
            <a:extLst>
              <a:ext uri="{FF2B5EF4-FFF2-40B4-BE49-F238E27FC236}">
                <a16:creationId xmlns:a16="http://schemas.microsoft.com/office/drawing/2014/main" id="{0E4E112D-9FDC-4B2D-988C-D55498480CD0}"/>
              </a:ext>
            </a:extLst>
          </p:cNvPr>
          <p:cNvSpPr>
            <a:spLocks noGrp="1"/>
          </p:cNvSpPr>
          <p:nvPr>
            <p:ph type="sldNum" sz="quarter" idx="12"/>
          </p:nvPr>
        </p:nvSpPr>
        <p:spPr/>
        <p:txBody>
          <a:bodyPr/>
          <a:lstStyle/>
          <a:p>
            <a:fld id="{4CE482DC-2269-4F26-9D2A-7E44B1A4CD85}" type="slidenum">
              <a:rPr lang="en-US" smtClean="0"/>
              <a:t>25</a:t>
            </a:fld>
            <a:endParaRPr lang="en-US" dirty="0"/>
          </a:p>
        </p:txBody>
      </p:sp>
      <p:sp>
        <p:nvSpPr>
          <p:cNvPr id="7" name="ZoneTexte 6">
            <a:extLst>
              <a:ext uri="{FF2B5EF4-FFF2-40B4-BE49-F238E27FC236}">
                <a16:creationId xmlns:a16="http://schemas.microsoft.com/office/drawing/2014/main" id="{4F6CE4BA-3977-443F-9676-ABA966E64ACE}"/>
              </a:ext>
            </a:extLst>
          </p:cNvPr>
          <p:cNvSpPr txBox="1"/>
          <p:nvPr/>
        </p:nvSpPr>
        <p:spPr>
          <a:xfrm>
            <a:off x="1096963" y="5094069"/>
            <a:ext cx="9823843" cy="1477328"/>
          </a:xfrm>
          <a:prstGeom prst="rect">
            <a:avLst/>
          </a:prstGeom>
          <a:noFill/>
        </p:spPr>
        <p:txBody>
          <a:bodyPr wrap="none" rtlCol="0">
            <a:spAutoFit/>
          </a:bodyPr>
          <a:lstStyle/>
          <a:p>
            <a:r>
              <a:rPr lang="fr-FR" dirty="0"/>
              <a:t>Source : </a:t>
            </a:r>
            <a:r>
              <a:rPr lang="en-US" dirty="0" err="1"/>
              <a:t>Biasin</a:t>
            </a:r>
            <a:r>
              <a:rPr lang="en-US" dirty="0"/>
              <a:t>, Chiara; Evans, Karen: Agency, identity and learning at turning points in women’s lives. A</a:t>
            </a:r>
            <a:br>
              <a:rPr lang="en-US" dirty="0"/>
            </a:br>
            <a:r>
              <a:rPr lang="en-US" dirty="0"/>
              <a:t>comparative UK-Italian analysis - In: European journal for Research on the Education and Learning of</a:t>
            </a:r>
            <a:br>
              <a:rPr lang="en-US" dirty="0"/>
            </a:br>
            <a:r>
              <a:rPr lang="en-US" dirty="0"/>
              <a:t>Adults 10 (2019) 1, S. 47-63 - URN: urn:nbn:de:0111-pedocs-170473 - DOI:</a:t>
            </a:r>
            <a:br>
              <a:rPr lang="en-US" dirty="0"/>
            </a:br>
            <a:r>
              <a:rPr lang="en-US" dirty="0"/>
              <a:t>10.3384/rela.2000-7426.rela915 </a:t>
            </a:r>
            <a:r>
              <a:rPr lang="en-US"/>
              <a:t>(page </a:t>
            </a:r>
            <a:r>
              <a:rPr lang="en-US" dirty="0"/>
              <a:t>51)</a:t>
            </a:r>
            <a:br>
              <a:rPr lang="en-US" dirty="0"/>
            </a:br>
            <a:endParaRPr lang="fr-BE" dirty="0"/>
          </a:p>
        </p:txBody>
      </p:sp>
      <p:pic>
        <p:nvPicPr>
          <p:cNvPr id="9" name="Graphique 8" descr="Flèche : courbe dans le sens des aiguilles d’une montre">
            <a:hlinkClick r:id="rId3" action="ppaction://hlinksldjump"/>
            <a:extLst>
              <a:ext uri="{FF2B5EF4-FFF2-40B4-BE49-F238E27FC236}">
                <a16:creationId xmlns:a16="http://schemas.microsoft.com/office/drawing/2014/main" id="{AF68597F-8EE1-45EE-AE80-34B8155062BD}"/>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920806" y="5278274"/>
            <a:ext cx="914400" cy="914400"/>
          </a:xfrm>
          <a:prstGeom prst="rect">
            <a:avLst/>
          </a:prstGeom>
        </p:spPr>
      </p:pic>
    </p:spTree>
    <p:extLst>
      <p:ext uri="{BB962C8B-B14F-4D97-AF65-F5344CB8AC3E}">
        <p14:creationId xmlns:p14="http://schemas.microsoft.com/office/powerpoint/2010/main" val="2092949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AF0AD1-C904-4908-AD11-B40B86B0CCBF}"/>
              </a:ext>
            </a:extLst>
          </p:cNvPr>
          <p:cNvSpPr>
            <a:spLocks noGrp="1"/>
          </p:cNvSpPr>
          <p:nvPr>
            <p:ph type="title"/>
          </p:nvPr>
        </p:nvSpPr>
        <p:spPr/>
        <p:txBody>
          <a:bodyPr/>
          <a:lstStyle/>
          <a:p>
            <a:endParaRPr lang="fr-BE" dirty="0"/>
          </a:p>
        </p:txBody>
      </p:sp>
      <p:sp>
        <p:nvSpPr>
          <p:cNvPr id="3" name="Espace réservé du contenu 2">
            <a:extLst>
              <a:ext uri="{FF2B5EF4-FFF2-40B4-BE49-F238E27FC236}">
                <a16:creationId xmlns:a16="http://schemas.microsoft.com/office/drawing/2014/main" id="{5EF60B05-1685-4776-B805-EA50B25ADA53}"/>
              </a:ext>
            </a:extLst>
          </p:cNvPr>
          <p:cNvSpPr>
            <a:spLocks noGrp="1"/>
          </p:cNvSpPr>
          <p:nvPr>
            <p:ph idx="1"/>
          </p:nvPr>
        </p:nvSpPr>
        <p:spPr/>
        <p:txBody>
          <a:bodyPr>
            <a:normAutofit/>
          </a:bodyPr>
          <a:lstStyle/>
          <a:p>
            <a:pPr algn="ctr"/>
            <a:endParaRPr lang="fr-FR" sz="4400" dirty="0"/>
          </a:p>
          <a:p>
            <a:pPr algn="ctr"/>
            <a:r>
              <a:rPr lang="fr-FR" sz="6000" dirty="0"/>
              <a:t>Tour de table !</a:t>
            </a:r>
          </a:p>
          <a:p>
            <a:pPr marL="0" indent="0" algn="ctr">
              <a:buNone/>
            </a:pPr>
            <a:r>
              <a:rPr lang="fr-FR" dirty="0"/>
              <a:t>Prénom, nom</a:t>
            </a:r>
          </a:p>
          <a:p>
            <a:pPr marL="0" indent="0" algn="ctr">
              <a:buNone/>
            </a:pPr>
            <a:r>
              <a:rPr lang="fr-FR" dirty="0"/>
              <a:t>Université</a:t>
            </a:r>
          </a:p>
          <a:p>
            <a:pPr marL="0" indent="0" algn="ctr">
              <a:buNone/>
            </a:pPr>
            <a:r>
              <a:rPr lang="fr-FR" dirty="0"/>
              <a:t>Intérêt dans cet atelier et attentes</a:t>
            </a:r>
          </a:p>
          <a:p>
            <a:pPr marL="0" indent="0" algn="ctr">
              <a:buNone/>
            </a:pPr>
            <a:r>
              <a:rPr lang="fr-FR" dirty="0"/>
              <a:t>Expérience avec entretiens semi-directifs</a:t>
            </a:r>
            <a:endParaRPr lang="fr-BE" dirty="0"/>
          </a:p>
        </p:txBody>
      </p:sp>
      <p:sp>
        <p:nvSpPr>
          <p:cNvPr id="4" name="Espace réservé du pied de page 3">
            <a:extLst>
              <a:ext uri="{FF2B5EF4-FFF2-40B4-BE49-F238E27FC236}">
                <a16:creationId xmlns:a16="http://schemas.microsoft.com/office/drawing/2014/main" id="{2692E364-5EE0-4553-96B3-68265C9BF870}"/>
              </a:ext>
            </a:extLst>
          </p:cNvPr>
          <p:cNvSpPr>
            <a:spLocks noGrp="1"/>
          </p:cNvSpPr>
          <p:nvPr>
            <p:ph type="ftr" sz="quarter" idx="11"/>
          </p:nvPr>
        </p:nvSpPr>
        <p:spPr/>
        <p:txBody>
          <a:bodyPr/>
          <a:lstStyle/>
          <a:p>
            <a:r>
              <a:rPr lang="en-US"/>
              <a:t>Margherita Bussi - SERFA - 2024</a:t>
            </a:r>
            <a:endParaRPr lang="en-US" dirty="0"/>
          </a:p>
        </p:txBody>
      </p:sp>
      <p:sp>
        <p:nvSpPr>
          <p:cNvPr id="5" name="Espace réservé du numéro de diapositive 4">
            <a:extLst>
              <a:ext uri="{FF2B5EF4-FFF2-40B4-BE49-F238E27FC236}">
                <a16:creationId xmlns:a16="http://schemas.microsoft.com/office/drawing/2014/main" id="{E9B8D875-C639-4825-AB58-2679A2B7813C}"/>
              </a:ext>
            </a:extLst>
          </p:cNvPr>
          <p:cNvSpPr>
            <a:spLocks noGrp="1"/>
          </p:cNvSpPr>
          <p:nvPr>
            <p:ph type="sldNum" sz="quarter" idx="12"/>
          </p:nvPr>
        </p:nvSpPr>
        <p:spPr/>
        <p:txBody>
          <a:bodyPr/>
          <a:lstStyle/>
          <a:p>
            <a:fld id="{4CE482DC-2269-4F26-9D2A-7E44B1A4CD85}" type="slidenum">
              <a:rPr lang="en-US" smtClean="0"/>
              <a:t>3</a:t>
            </a:fld>
            <a:endParaRPr lang="en-US" dirty="0"/>
          </a:p>
        </p:txBody>
      </p:sp>
    </p:spTree>
    <p:extLst>
      <p:ext uri="{BB962C8B-B14F-4D97-AF65-F5344CB8AC3E}">
        <p14:creationId xmlns:p14="http://schemas.microsoft.com/office/powerpoint/2010/main" val="1997453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744D8E-3F4C-4735-A267-8E09F2292EFD}"/>
              </a:ext>
            </a:extLst>
          </p:cNvPr>
          <p:cNvSpPr>
            <a:spLocks noGrp="1"/>
          </p:cNvSpPr>
          <p:nvPr>
            <p:ph type="title"/>
          </p:nvPr>
        </p:nvSpPr>
        <p:spPr/>
        <p:txBody>
          <a:bodyPr/>
          <a:lstStyle/>
          <a:p>
            <a:r>
              <a:rPr lang="fr-FR" dirty="0"/>
              <a:t>1 Qu’est-ce que l’entretien semi-directif </a:t>
            </a:r>
            <a:r>
              <a:rPr lang="fr-FR" sz="1600" dirty="0"/>
              <a:t>(Blanchet et </a:t>
            </a:r>
            <a:r>
              <a:rPr lang="fr-FR" sz="1600" dirty="0" err="1"/>
              <a:t>Gotman</a:t>
            </a:r>
            <a:r>
              <a:rPr lang="fr-FR" sz="1600" dirty="0"/>
              <a:t> 2007) </a:t>
            </a:r>
            <a:endParaRPr lang="fr-BE" sz="1600" dirty="0"/>
          </a:p>
        </p:txBody>
      </p:sp>
      <p:sp>
        <p:nvSpPr>
          <p:cNvPr id="3" name="Espace réservé du contenu 2">
            <a:extLst>
              <a:ext uri="{FF2B5EF4-FFF2-40B4-BE49-F238E27FC236}">
                <a16:creationId xmlns:a16="http://schemas.microsoft.com/office/drawing/2014/main" id="{4979E955-55FC-4B83-8A51-0008B9BF2B45}"/>
              </a:ext>
            </a:extLst>
          </p:cNvPr>
          <p:cNvSpPr>
            <a:spLocks noGrp="1"/>
          </p:cNvSpPr>
          <p:nvPr>
            <p:ph idx="1"/>
          </p:nvPr>
        </p:nvSpPr>
        <p:spPr/>
        <p:txBody>
          <a:bodyPr>
            <a:normAutofit fontScale="92500" lnSpcReduction="10000"/>
          </a:bodyPr>
          <a:lstStyle/>
          <a:p>
            <a:pPr marL="0" indent="0">
              <a:buNone/>
            </a:pPr>
            <a:r>
              <a:rPr lang="fr-FR" dirty="0"/>
              <a:t>Entretien comme ‘</a:t>
            </a:r>
            <a:r>
              <a:rPr lang="fr-FR" i="1" dirty="0"/>
              <a:t>speech </a:t>
            </a:r>
            <a:r>
              <a:rPr lang="fr-FR" i="1" dirty="0" err="1"/>
              <a:t>event</a:t>
            </a:r>
            <a:r>
              <a:rPr lang="fr-FR" i="1" dirty="0"/>
              <a:t>’  : Une personne A obtient une information d’une personne B, information qui était contenue dans la </a:t>
            </a:r>
            <a:r>
              <a:rPr lang="fr-FR" b="1" i="1" dirty="0"/>
              <a:t>biographie B</a:t>
            </a:r>
            <a:r>
              <a:rPr lang="fr-FR" i="1" dirty="0"/>
              <a:t> »</a:t>
            </a:r>
            <a:r>
              <a:rPr lang="fr-FR" i="1" dirty="0">
                <a:sym typeface="Wingdings" panose="05000000000000000000" pitchFamily="2" charset="2"/>
              </a:rPr>
              <a:t> </a:t>
            </a:r>
            <a:r>
              <a:rPr lang="fr-FR" dirty="0"/>
              <a:t>Le caractère vécu de l’information recueillie (pensées construites = représentations et pratiques sociales = faits expérimentés page 23)</a:t>
            </a:r>
          </a:p>
          <a:p>
            <a:pPr marL="0" indent="0">
              <a:buNone/>
            </a:pPr>
            <a:r>
              <a:rPr lang="fr-FR" dirty="0"/>
              <a:t>L’interviewé construit son discours en parlant et passe du registre procédural (savoir-faire) au registre déclaratif (savoir-dire)(page 26)</a:t>
            </a:r>
          </a:p>
          <a:p>
            <a:pPr marL="0" indent="0">
              <a:buNone/>
            </a:pPr>
            <a:r>
              <a:rPr lang="fr-FR" dirty="0"/>
              <a:t>Trois types d’entretien selon leur degré de liberté du ‘parcours’ :</a:t>
            </a:r>
          </a:p>
          <a:p>
            <a:pPr marL="457200" indent="-457200">
              <a:buFont typeface="+mj-lt"/>
              <a:buAutoNum type="arabicPeriod"/>
            </a:pPr>
            <a:r>
              <a:rPr lang="fr-FR" dirty="0"/>
              <a:t>Non-directif : une question de départ mais discussion libre</a:t>
            </a:r>
          </a:p>
          <a:p>
            <a:pPr marL="457200" indent="-457200">
              <a:buFont typeface="+mj-lt"/>
              <a:buAutoNum type="arabicPeriod"/>
            </a:pPr>
            <a:r>
              <a:rPr lang="fr-FR" dirty="0"/>
              <a:t>Semi-directif : organisation du discours autour de la question de recherche et de ses axes + guide d’entretien</a:t>
            </a:r>
          </a:p>
          <a:p>
            <a:pPr marL="457200" indent="-457200">
              <a:buFont typeface="+mj-lt"/>
              <a:buAutoNum type="arabicPeriod"/>
            </a:pPr>
            <a:r>
              <a:rPr lang="fr-FR" dirty="0"/>
              <a:t>Directif : questions balisées et fermées visant à collecter des informations précises comparable à un questionnaire</a:t>
            </a:r>
          </a:p>
          <a:p>
            <a:pPr marL="0" indent="0">
              <a:buNone/>
            </a:pPr>
            <a:r>
              <a:rPr lang="fr-FR" dirty="0"/>
              <a:t>Unique / Diachronique </a:t>
            </a:r>
            <a:endParaRPr lang="fr-BE" dirty="0"/>
          </a:p>
        </p:txBody>
      </p:sp>
      <p:sp>
        <p:nvSpPr>
          <p:cNvPr id="5" name="Espace réservé du numéro de diapositive 4">
            <a:extLst>
              <a:ext uri="{FF2B5EF4-FFF2-40B4-BE49-F238E27FC236}">
                <a16:creationId xmlns:a16="http://schemas.microsoft.com/office/drawing/2014/main" id="{B2B7F042-A1A7-435A-BEC9-812341883C56}"/>
              </a:ext>
            </a:extLst>
          </p:cNvPr>
          <p:cNvSpPr>
            <a:spLocks noGrp="1"/>
          </p:cNvSpPr>
          <p:nvPr>
            <p:ph type="sldNum" sz="quarter" idx="12"/>
          </p:nvPr>
        </p:nvSpPr>
        <p:spPr/>
        <p:txBody>
          <a:bodyPr/>
          <a:lstStyle/>
          <a:p>
            <a:fld id="{4CE482DC-2269-4F26-9D2A-7E44B1A4CD85}" type="slidenum">
              <a:rPr lang="en-US" smtClean="0"/>
              <a:t>4</a:t>
            </a:fld>
            <a:endParaRPr lang="en-US" dirty="0"/>
          </a:p>
        </p:txBody>
      </p:sp>
      <p:sp>
        <p:nvSpPr>
          <p:cNvPr id="6" name="Espace réservé du pied de page 3">
            <a:extLst>
              <a:ext uri="{FF2B5EF4-FFF2-40B4-BE49-F238E27FC236}">
                <a16:creationId xmlns:a16="http://schemas.microsoft.com/office/drawing/2014/main" id="{7E4B0B38-EAD6-4B6D-8A14-0D480C69DACE}"/>
              </a:ext>
            </a:extLst>
          </p:cNvPr>
          <p:cNvSpPr>
            <a:spLocks noGrp="1"/>
          </p:cNvSpPr>
          <p:nvPr>
            <p:ph type="ftr" sz="quarter" idx="11"/>
          </p:nvPr>
        </p:nvSpPr>
        <p:spPr>
          <a:xfrm>
            <a:off x="3686185" y="6459785"/>
            <a:ext cx="4822804" cy="365125"/>
          </a:xfrm>
        </p:spPr>
        <p:txBody>
          <a:bodyPr/>
          <a:lstStyle/>
          <a:p>
            <a:r>
              <a:rPr lang="en-US" dirty="0"/>
              <a:t>Margherita Bussi - SERFA - 2024</a:t>
            </a:r>
          </a:p>
        </p:txBody>
      </p:sp>
    </p:spTree>
    <p:extLst>
      <p:ext uri="{BB962C8B-B14F-4D97-AF65-F5344CB8AC3E}">
        <p14:creationId xmlns:p14="http://schemas.microsoft.com/office/powerpoint/2010/main" val="1503398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72EDBB-A4F3-4AFE-AE96-6A43ED6DD350}"/>
              </a:ext>
            </a:extLst>
          </p:cNvPr>
          <p:cNvSpPr>
            <a:spLocks noGrp="1"/>
          </p:cNvSpPr>
          <p:nvPr>
            <p:ph type="title"/>
          </p:nvPr>
        </p:nvSpPr>
        <p:spPr/>
        <p:txBody>
          <a:bodyPr>
            <a:normAutofit fontScale="90000"/>
          </a:bodyPr>
          <a:lstStyle/>
          <a:p>
            <a:br>
              <a:rPr lang="fr-FR" dirty="0"/>
            </a:br>
            <a:br>
              <a:rPr lang="fr-FR" dirty="0"/>
            </a:br>
            <a:br>
              <a:rPr lang="fr-FR" dirty="0"/>
            </a:br>
            <a:r>
              <a:rPr lang="fr-FR" dirty="0"/>
              <a:t>2. Comment choisir les sujets à interviewer </a:t>
            </a:r>
            <a:r>
              <a:rPr lang="fr-FR" sz="2200" dirty="0"/>
              <a:t>(</a:t>
            </a:r>
            <a:r>
              <a:rPr lang="fr-FR" sz="2200" dirty="0" err="1"/>
              <a:t>Galletta</a:t>
            </a:r>
            <a:r>
              <a:rPr lang="fr-FR" sz="2200" dirty="0"/>
              <a:t> 2013: 33 et </a:t>
            </a:r>
            <a:r>
              <a:rPr lang="fr-FR" sz="2200" dirty="0" err="1"/>
              <a:t>ss</a:t>
            </a:r>
            <a:r>
              <a:rPr lang="fr-FR" sz="2200" dirty="0"/>
              <a:t>)</a:t>
            </a:r>
            <a:endParaRPr lang="fr-BE" dirty="0"/>
          </a:p>
        </p:txBody>
      </p:sp>
      <p:sp>
        <p:nvSpPr>
          <p:cNvPr id="3" name="Espace réservé du contenu 2">
            <a:extLst>
              <a:ext uri="{FF2B5EF4-FFF2-40B4-BE49-F238E27FC236}">
                <a16:creationId xmlns:a16="http://schemas.microsoft.com/office/drawing/2014/main" id="{36F89E7A-F86B-4F78-AB98-1E3FA348124B}"/>
              </a:ext>
            </a:extLst>
          </p:cNvPr>
          <p:cNvSpPr>
            <a:spLocks noGrp="1"/>
          </p:cNvSpPr>
          <p:nvPr>
            <p:ph idx="1"/>
          </p:nvPr>
        </p:nvSpPr>
        <p:spPr/>
        <p:txBody>
          <a:bodyPr vert="horz" lIns="0" tIns="45720" rIns="0" bIns="45720" rtlCol="0" anchor="t">
            <a:normAutofit/>
          </a:bodyPr>
          <a:lstStyle/>
          <a:p>
            <a:pPr marL="457200" indent="-457200">
              <a:buFont typeface="+mj-lt"/>
              <a:buAutoNum type="arabicPeriod"/>
            </a:pPr>
            <a:r>
              <a:rPr lang="fr-FR" dirty="0"/>
              <a:t>Etape essentielle car elle conditionnera les types de données collectées et leur analyse</a:t>
            </a:r>
          </a:p>
          <a:p>
            <a:pPr marL="457200" indent="-457200">
              <a:buFont typeface="+mj-lt"/>
              <a:buAutoNum type="arabicPeriod"/>
            </a:pPr>
            <a:r>
              <a:rPr lang="fr-FR" dirty="0"/>
              <a:t>Qui peut répondre à ma question de recherche ?</a:t>
            </a:r>
          </a:p>
          <a:p>
            <a:pPr marL="749808" lvl="1" indent="-457200">
              <a:buFont typeface="+mj-lt"/>
              <a:buAutoNum type="arabicPeriod"/>
            </a:pPr>
            <a:r>
              <a:rPr lang="fr-FR" dirty="0"/>
              <a:t>Identifier qui est censé vous donner les </a:t>
            </a:r>
            <a:r>
              <a:rPr lang="fr-FR" b="1" dirty="0"/>
              <a:t>informations nécessaires</a:t>
            </a:r>
          </a:p>
          <a:p>
            <a:pPr marL="749808" lvl="1" indent="-457200">
              <a:buFont typeface="+mj-lt"/>
              <a:buAutoNum type="arabicPeriod"/>
            </a:pPr>
            <a:r>
              <a:rPr lang="fr-FR" dirty="0"/>
              <a:t>Comprendre </a:t>
            </a:r>
            <a:r>
              <a:rPr lang="fr-FR" b="1" dirty="0"/>
              <a:t>leur accessibilité </a:t>
            </a:r>
            <a:r>
              <a:rPr lang="fr-FR" dirty="0"/>
              <a:t>et la meilleure </a:t>
            </a:r>
            <a:r>
              <a:rPr lang="fr-FR" b="1" dirty="0"/>
              <a:t>façon de les contacter </a:t>
            </a:r>
            <a:r>
              <a:rPr lang="fr-FR" dirty="0"/>
              <a:t>(décideurs politiques vs bénéficiaires d’une formation dans le cadre de l’assurance chômage)</a:t>
            </a:r>
          </a:p>
          <a:p>
            <a:pPr marL="749808" lvl="1" indent="-457200">
              <a:buFont typeface="+mj-lt"/>
              <a:buAutoNum type="arabicPeriod"/>
            </a:pPr>
            <a:r>
              <a:rPr lang="fr-FR" dirty="0"/>
              <a:t>Tenir en compte les aspects pratiques et les limites (temps/coûts)</a:t>
            </a:r>
          </a:p>
          <a:p>
            <a:pPr marL="457200" indent="-457200">
              <a:buFont typeface="+mj-lt"/>
              <a:buAutoNum type="arabicPeriod"/>
            </a:pPr>
            <a:r>
              <a:rPr lang="fr-FR" dirty="0"/>
              <a:t>Créer des catégories selon les aspects importants à couvrir (selon des critères)</a:t>
            </a:r>
          </a:p>
          <a:p>
            <a:pPr marL="749808" lvl="1" indent="-457200">
              <a:buFont typeface="+mj-lt"/>
              <a:buAutoNum type="arabicPeriod"/>
            </a:pPr>
            <a:r>
              <a:rPr lang="fr-FR" dirty="0"/>
              <a:t>Selon la diversité des mécanismes à illustrer (patterns) (e.g. priorités politiques, poids dans la négociation, type d’interaction avec l’école)</a:t>
            </a:r>
          </a:p>
          <a:p>
            <a:pPr marL="749300" lvl="1" indent="-457200">
              <a:buFont typeface="+mj-lt"/>
              <a:buAutoNum type="arabicPeriod"/>
            </a:pPr>
            <a:r>
              <a:rPr lang="fr-FR" dirty="0"/>
              <a:t>Choisir l’échantillon sur base des aspects/caractéristiques que je veux saisir (p.ex. diversité de background de participants, diversité du background professionnel/de formation des formateurs, …)</a:t>
            </a:r>
            <a:endParaRPr lang="fr-FR" dirty="0">
              <a:ea typeface="Calibri"/>
              <a:cs typeface="Calibri"/>
            </a:endParaRPr>
          </a:p>
          <a:p>
            <a:pPr marL="749808" lvl="1" indent="-457200">
              <a:buFont typeface="+mj-lt"/>
              <a:buAutoNum type="arabicPeriod"/>
            </a:pPr>
            <a:r>
              <a:rPr lang="fr-FR" dirty="0"/>
              <a:t>Créer une grille pour s’assurer d’avoir couvert la population d’intérêt</a:t>
            </a:r>
          </a:p>
          <a:p>
            <a:pPr marL="292608" lvl="1" indent="0">
              <a:buNone/>
            </a:pPr>
            <a:endParaRPr lang="fr-FR" dirty="0"/>
          </a:p>
        </p:txBody>
      </p:sp>
      <p:sp>
        <p:nvSpPr>
          <p:cNvPr id="5" name="Espace réservé du numéro de diapositive 4">
            <a:extLst>
              <a:ext uri="{FF2B5EF4-FFF2-40B4-BE49-F238E27FC236}">
                <a16:creationId xmlns:a16="http://schemas.microsoft.com/office/drawing/2014/main" id="{4957DCB9-5ED5-47E9-AC67-09E41996717B}"/>
              </a:ext>
            </a:extLst>
          </p:cNvPr>
          <p:cNvSpPr>
            <a:spLocks noGrp="1"/>
          </p:cNvSpPr>
          <p:nvPr>
            <p:ph type="sldNum" sz="quarter" idx="12"/>
          </p:nvPr>
        </p:nvSpPr>
        <p:spPr/>
        <p:txBody>
          <a:bodyPr/>
          <a:lstStyle/>
          <a:p>
            <a:fld id="{4CE482DC-2269-4F26-9D2A-7E44B1A4CD85}" type="slidenum">
              <a:rPr lang="en-US" smtClean="0"/>
              <a:t>5</a:t>
            </a:fld>
            <a:endParaRPr lang="en-US" dirty="0"/>
          </a:p>
        </p:txBody>
      </p:sp>
      <p:sp>
        <p:nvSpPr>
          <p:cNvPr id="6" name="Espace réservé du pied de page 3">
            <a:extLst>
              <a:ext uri="{FF2B5EF4-FFF2-40B4-BE49-F238E27FC236}">
                <a16:creationId xmlns:a16="http://schemas.microsoft.com/office/drawing/2014/main" id="{E26BF958-54DA-455C-A57C-6DE007AE557A}"/>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3689233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090F29-A020-4C60-B102-E00D73089C8E}"/>
              </a:ext>
            </a:extLst>
          </p:cNvPr>
          <p:cNvSpPr>
            <a:spLocks noGrp="1"/>
          </p:cNvSpPr>
          <p:nvPr>
            <p:ph type="title"/>
          </p:nvPr>
        </p:nvSpPr>
        <p:spPr/>
        <p:txBody>
          <a:bodyPr/>
          <a:lstStyle/>
          <a:p>
            <a:r>
              <a:rPr lang="fr-FR" dirty="0"/>
              <a:t>2.Comment choisir les sujets à interviewer </a:t>
            </a:r>
            <a:r>
              <a:rPr lang="fr-FR" sz="2200" dirty="0"/>
              <a:t>(</a:t>
            </a:r>
            <a:r>
              <a:rPr lang="fr-FR" sz="2200" dirty="0" err="1"/>
              <a:t>Galletta</a:t>
            </a:r>
            <a:r>
              <a:rPr lang="fr-FR" sz="2200" dirty="0"/>
              <a:t> 2013: 33 et </a:t>
            </a:r>
            <a:r>
              <a:rPr lang="fr-FR" sz="2200" dirty="0" err="1"/>
              <a:t>ss</a:t>
            </a:r>
            <a:r>
              <a:rPr lang="fr-FR" sz="2200" dirty="0"/>
              <a:t>)</a:t>
            </a:r>
            <a:endParaRPr lang="fr-BE" dirty="0"/>
          </a:p>
        </p:txBody>
      </p:sp>
      <p:sp>
        <p:nvSpPr>
          <p:cNvPr id="3" name="Espace réservé du contenu 2">
            <a:extLst>
              <a:ext uri="{FF2B5EF4-FFF2-40B4-BE49-F238E27FC236}">
                <a16:creationId xmlns:a16="http://schemas.microsoft.com/office/drawing/2014/main" id="{BD58ADB4-15BA-49CD-88D4-84EA67808444}"/>
              </a:ext>
            </a:extLst>
          </p:cNvPr>
          <p:cNvSpPr>
            <a:spLocks noGrp="1"/>
          </p:cNvSpPr>
          <p:nvPr>
            <p:ph idx="1"/>
          </p:nvPr>
        </p:nvSpPr>
        <p:spPr/>
        <p:txBody>
          <a:bodyPr/>
          <a:lstStyle/>
          <a:p>
            <a:pPr marL="457200" indent="-457200">
              <a:buFont typeface="+mj-lt"/>
              <a:buAutoNum type="arabicPeriod"/>
            </a:pPr>
            <a:r>
              <a:rPr lang="fr-FR" dirty="0"/>
              <a:t>Comment les contacter</a:t>
            </a:r>
          </a:p>
          <a:p>
            <a:pPr marL="749808" lvl="1" indent="-457200">
              <a:buFont typeface="+mj-lt"/>
              <a:buAutoNum type="arabicPeriod"/>
            </a:pPr>
            <a:r>
              <a:rPr lang="fr-FR" dirty="0"/>
              <a:t>Réfléchir à comment la façon d’entrer en contact peut avoir un impact sur </a:t>
            </a:r>
            <a:r>
              <a:rPr lang="fr-FR" b="1" dirty="0"/>
              <a:t>le profil de l’échantillon </a:t>
            </a:r>
            <a:r>
              <a:rPr lang="fr-FR" dirty="0"/>
              <a:t>(p.ex. </a:t>
            </a:r>
            <a:r>
              <a:rPr lang="fr-FR" dirty="0" err="1"/>
              <a:t>gatekeepers</a:t>
            </a:r>
            <a:r>
              <a:rPr lang="fr-FR" dirty="0"/>
              <a:t>, sélection biaisée, sélection incomplète, effet boule de neige, données documentaires…) </a:t>
            </a:r>
            <a:r>
              <a:rPr lang="fr-FR" dirty="0">
                <a:sym typeface="Wingdings" panose="05000000000000000000" pitchFamily="2" charset="2"/>
              </a:rPr>
              <a:t> ce que cela implique dans la recherche ( les limites)</a:t>
            </a:r>
            <a:endParaRPr lang="fr-BE" dirty="0"/>
          </a:p>
          <a:p>
            <a:pPr marL="749808" lvl="1" indent="-457200">
              <a:buFont typeface="+mj-lt"/>
              <a:buAutoNum type="arabicPeriod"/>
            </a:pPr>
            <a:r>
              <a:rPr lang="fr-FR" b="1" dirty="0"/>
              <a:t>Consentement éclairé </a:t>
            </a:r>
            <a:r>
              <a:rPr lang="fr-FR" dirty="0">
                <a:sym typeface="Wingdings" panose="05000000000000000000" pitchFamily="2" charset="2"/>
              </a:rPr>
              <a:t> voir point 1.4</a:t>
            </a:r>
          </a:p>
          <a:p>
            <a:pPr marL="749808" lvl="1" indent="-457200">
              <a:buFont typeface="+mj-lt"/>
              <a:buAutoNum type="arabicPeriod"/>
            </a:pPr>
            <a:r>
              <a:rPr lang="fr-FR" dirty="0">
                <a:sym typeface="Wingdings" panose="05000000000000000000" pitchFamily="2" charset="2"/>
              </a:rPr>
              <a:t>Créer un lien de confiance avec le terrain</a:t>
            </a:r>
          </a:p>
          <a:p>
            <a:pPr marL="457200" indent="-457200">
              <a:buFont typeface="+mj-lt"/>
              <a:buAutoNum type="arabicPeriod"/>
            </a:pPr>
            <a:r>
              <a:rPr lang="fr-FR" dirty="0"/>
              <a:t>Nombre d’entretiens</a:t>
            </a:r>
          </a:p>
          <a:p>
            <a:pPr marL="749808" lvl="1" indent="-457200">
              <a:buFont typeface="+mj-lt"/>
              <a:buAutoNum type="arabicPeriod"/>
            </a:pPr>
            <a:r>
              <a:rPr lang="fr-FR" dirty="0"/>
              <a:t>Déterminé par les </a:t>
            </a:r>
            <a:r>
              <a:rPr lang="fr-FR" b="1" dirty="0"/>
              <a:t>conditions logistiques et les ressources </a:t>
            </a:r>
            <a:r>
              <a:rPr lang="fr-FR" dirty="0"/>
              <a:t>à disposition </a:t>
            </a:r>
            <a:r>
              <a:rPr lang="fr-FR" dirty="0">
                <a:sym typeface="Wingdings" panose="05000000000000000000" pitchFamily="2" charset="2"/>
              </a:rPr>
              <a:t> note dans les limites de l’étude</a:t>
            </a:r>
            <a:endParaRPr lang="fr-FR" dirty="0"/>
          </a:p>
          <a:p>
            <a:pPr marL="749808" lvl="1" indent="-457200">
              <a:buFont typeface="+mj-lt"/>
              <a:buAutoNum type="arabicPeriod"/>
            </a:pPr>
            <a:r>
              <a:rPr lang="fr-FR" b="1" dirty="0"/>
              <a:t>Saturation </a:t>
            </a:r>
            <a:r>
              <a:rPr lang="fr-FR" dirty="0">
                <a:sym typeface="Wingdings" panose="05000000000000000000" pitchFamily="2" charset="2"/>
              </a:rPr>
              <a:t> </a:t>
            </a:r>
            <a:r>
              <a:rPr lang="fr-FR" dirty="0"/>
              <a:t>interviewer jusqu’à quand des nouvelles données n’apporte pas de connaissances supplémentaire ou nouveaux ‘patterns’ (modèles/schémas)</a:t>
            </a:r>
          </a:p>
          <a:p>
            <a:pPr marL="749808" lvl="1" indent="-457200">
              <a:buFont typeface="+mj-lt"/>
              <a:buAutoNum type="arabicPeriod"/>
            </a:pPr>
            <a:r>
              <a:rPr lang="fr-FR" dirty="0"/>
              <a:t>Type d’analyse</a:t>
            </a:r>
          </a:p>
          <a:p>
            <a:endParaRPr lang="fr-BE" dirty="0"/>
          </a:p>
        </p:txBody>
      </p:sp>
      <p:sp>
        <p:nvSpPr>
          <p:cNvPr id="5" name="Espace réservé du numéro de diapositive 4">
            <a:extLst>
              <a:ext uri="{FF2B5EF4-FFF2-40B4-BE49-F238E27FC236}">
                <a16:creationId xmlns:a16="http://schemas.microsoft.com/office/drawing/2014/main" id="{D3E07B6D-5933-4EDD-B908-F6C4C3461652}"/>
              </a:ext>
            </a:extLst>
          </p:cNvPr>
          <p:cNvSpPr>
            <a:spLocks noGrp="1"/>
          </p:cNvSpPr>
          <p:nvPr>
            <p:ph type="sldNum" sz="quarter" idx="12"/>
          </p:nvPr>
        </p:nvSpPr>
        <p:spPr/>
        <p:txBody>
          <a:bodyPr/>
          <a:lstStyle/>
          <a:p>
            <a:fld id="{4CE482DC-2269-4F26-9D2A-7E44B1A4CD85}" type="slidenum">
              <a:rPr lang="en-US" smtClean="0"/>
              <a:t>6</a:t>
            </a:fld>
            <a:endParaRPr lang="en-US" dirty="0"/>
          </a:p>
        </p:txBody>
      </p:sp>
      <p:sp>
        <p:nvSpPr>
          <p:cNvPr id="6" name="Espace réservé du pied de page 3">
            <a:extLst>
              <a:ext uri="{FF2B5EF4-FFF2-40B4-BE49-F238E27FC236}">
                <a16:creationId xmlns:a16="http://schemas.microsoft.com/office/drawing/2014/main" id="{0002F169-49B6-43B0-B0A1-74AB280496E5}"/>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spTree>
    <p:extLst>
      <p:ext uri="{BB962C8B-B14F-4D97-AF65-F5344CB8AC3E}">
        <p14:creationId xmlns:p14="http://schemas.microsoft.com/office/powerpoint/2010/main" val="90832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778D2365-FFE2-4D77-944F-989D06D03B64}"/>
              </a:ext>
            </a:extLst>
          </p:cNvPr>
          <p:cNvSpPr>
            <a:spLocks noGrp="1"/>
          </p:cNvSpPr>
          <p:nvPr>
            <p:ph type="ftr" sz="quarter" idx="11"/>
          </p:nvPr>
        </p:nvSpPr>
        <p:spPr/>
        <p:txBody>
          <a:bodyPr/>
          <a:lstStyle/>
          <a:p>
            <a:r>
              <a:rPr lang="en-US"/>
              <a:t>Margherita Bussi - SERFA - 2024</a:t>
            </a:r>
            <a:endParaRPr lang="en-US" dirty="0"/>
          </a:p>
        </p:txBody>
      </p:sp>
      <p:sp>
        <p:nvSpPr>
          <p:cNvPr id="5" name="Espace réservé du numéro de diapositive 4">
            <a:extLst>
              <a:ext uri="{FF2B5EF4-FFF2-40B4-BE49-F238E27FC236}">
                <a16:creationId xmlns:a16="http://schemas.microsoft.com/office/drawing/2014/main" id="{839220B0-87D1-4A22-8071-26AF4D515126}"/>
              </a:ext>
            </a:extLst>
          </p:cNvPr>
          <p:cNvSpPr>
            <a:spLocks noGrp="1"/>
          </p:cNvSpPr>
          <p:nvPr>
            <p:ph type="sldNum" sz="quarter" idx="12"/>
          </p:nvPr>
        </p:nvSpPr>
        <p:spPr/>
        <p:txBody>
          <a:bodyPr/>
          <a:lstStyle/>
          <a:p>
            <a:fld id="{4CE482DC-2269-4F26-9D2A-7E44B1A4CD85}" type="slidenum">
              <a:rPr lang="en-US" smtClean="0"/>
              <a:t>7</a:t>
            </a:fld>
            <a:endParaRPr lang="en-US" dirty="0"/>
          </a:p>
        </p:txBody>
      </p:sp>
      <p:pic>
        <p:nvPicPr>
          <p:cNvPr id="8" name="Espace réservé du contenu 7">
            <a:extLst>
              <a:ext uri="{FF2B5EF4-FFF2-40B4-BE49-F238E27FC236}">
                <a16:creationId xmlns:a16="http://schemas.microsoft.com/office/drawing/2014/main" id="{99E56E6D-E41C-40A6-A17D-7907D2316A60}"/>
              </a:ext>
            </a:extLst>
          </p:cNvPr>
          <p:cNvPicPr>
            <a:picLocks noGrp="1" noChangeAspect="1"/>
          </p:cNvPicPr>
          <p:nvPr>
            <p:ph idx="4294967295"/>
          </p:nvPr>
        </p:nvPicPr>
        <p:blipFill>
          <a:blip r:embed="rId2"/>
          <a:stretch>
            <a:fillRect/>
          </a:stretch>
        </p:blipFill>
        <p:spPr>
          <a:xfrm>
            <a:off x="4786313" y="147638"/>
            <a:ext cx="5929312" cy="6172200"/>
          </a:xfrm>
          <a:prstGeom prst="rect">
            <a:avLst/>
          </a:prstGeom>
        </p:spPr>
      </p:pic>
      <p:sp>
        <p:nvSpPr>
          <p:cNvPr id="9" name="Rectangle 8">
            <a:extLst>
              <a:ext uri="{FF2B5EF4-FFF2-40B4-BE49-F238E27FC236}">
                <a16:creationId xmlns:a16="http://schemas.microsoft.com/office/drawing/2014/main" id="{BB90D406-054E-415E-AC75-749DD44E2C5B}"/>
              </a:ext>
            </a:extLst>
          </p:cNvPr>
          <p:cNvSpPr/>
          <p:nvPr/>
        </p:nvSpPr>
        <p:spPr>
          <a:xfrm>
            <a:off x="295276" y="3638549"/>
            <a:ext cx="2867024" cy="1754326"/>
          </a:xfrm>
          <a:prstGeom prst="rect">
            <a:avLst/>
          </a:prstGeom>
        </p:spPr>
        <p:txBody>
          <a:bodyPr wrap="square">
            <a:spAutoFit/>
          </a:bodyPr>
          <a:lstStyle/>
          <a:p>
            <a:r>
              <a:rPr lang="fr-FR" sz="3600" dirty="0"/>
              <a:t>Exemples de consentement éclairé</a:t>
            </a:r>
            <a:endParaRPr lang="fr-BE" sz="3600" dirty="0"/>
          </a:p>
        </p:txBody>
      </p:sp>
    </p:spTree>
    <p:extLst>
      <p:ext uri="{BB962C8B-B14F-4D97-AF65-F5344CB8AC3E}">
        <p14:creationId xmlns:p14="http://schemas.microsoft.com/office/powerpoint/2010/main" val="3976167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8CBADC16-1FCD-47BA-A13D-AE7DDF48DECB}"/>
              </a:ext>
            </a:extLst>
          </p:cNvPr>
          <p:cNvSpPr>
            <a:spLocks noGrp="1"/>
          </p:cNvSpPr>
          <p:nvPr>
            <p:ph type="ftr" sz="quarter" idx="11"/>
          </p:nvPr>
        </p:nvSpPr>
        <p:spPr/>
        <p:txBody>
          <a:bodyPr/>
          <a:lstStyle/>
          <a:p>
            <a:r>
              <a:rPr lang="en-US"/>
              <a:t>Margherita Bussi - SERFA - 2024</a:t>
            </a:r>
            <a:endParaRPr lang="en-US" dirty="0"/>
          </a:p>
        </p:txBody>
      </p:sp>
      <p:sp>
        <p:nvSpPr>
          <p:cNvPr id="3" name="Espace réservé du numéro de diapositive 2">
            <a:extLst>
              <a:ext uri="{FF2B5EF4-FFF2-40B4-BE49-F238E27FC236}">
                <a16:creationId xmlns:a16="http://schemas.microsoft.com/office/drawing/2014/main" id="{EC38CCFA-0E4B-497E-BA4D-4206747F38BC}"/>
              </a:ext>
            </a:extLst>
          </p:cNvPr>
          <p:cNvSpPr>
            <a:spLocks noGrp="1"/>
          </p:cNvSpPr>
          <p:nvPr>
            <p:ph type="sldNum" sz="quarter" idx="12"/>
          </p:nvPr>
        </p:nvSpPr>
        <p:spPr/>
        <p:txBody>
          <a:bodyPr/>
          <a:lstStyle/>
          <a:p>
            <a:fld id="{4FAB73BC-B049-4115-A692-8D63A059BFB8}" type="slidenum">
              <a:rPr lang="en-US" smtClean="0"/>
              <a:pPr/>
              <a:t>8</a:t>
            </a:fld>
            <a:endParaRPr lang="en-US" dirty="0"/>
          </a:p>
        </p:txBody>
      </p:sp>
      <p:sp>
        <p:nvSpPr>
          <p:cNvPr id="4" name="Rectangle 3">
            <a:extLst>
              <a:ext uri="{FF2B5EF4-FFF2-40B4-BE49-F238E27FC236}">
                <a16:creationId xmlns:a16="http://schemas.microsoft.com/office/drawing/2014/main" id="{CFE7665F-71FF-47ED-B2B4-5AFC88ACBAE9}"/>
              </a:ext>
            </a:extLst>
          </p:cNvPr>
          <p:cNvSpPr/>
          <p:nvPr/>
        </p:nvSpPr>
        <p:spPr>
          <a:xfrm>
            <a:off x="295276" y="3638549"/>
            <a:ext cx="2867024" cy="1754326"/>
          </a:xfrm>
          <a:prstGeom prst="rect">
            <a:avLst/>
          </a:prstGeom>
        </p:spPr>
        <p:txBody>
          <a:bodyPr wrap="square">
            <a:spAutoFit/>
          </a:bodyPr>
          <a:lstStyle/>
          <a:p>
            <a:r>
              <a:rPr lang="fr-FR" sz="3600" dirty="0"/>
              <a:t>Exemples de consentement éclairé</a:t>
            </a:r>
            <a:endParaRPr lang="fr-BE" sz="3600" dirty="0"/>
          </a:p>
        </p:txBody>
      </p:sp>
      <p:pic>
        <p:nvPicPr>
          <p:cNvPr id="7" name="Image 6">
            <a:extLst>
              <a:ext uri="{FF2B5EF4-FFF2-40B4-BE49-F238E27FC236}">
                <a16:creationId xmlns:a16="http://schemas.microsoft.com/office/drawing/2014/main" id="{2C02FA1E-9715-4EC7-87E4-0953DB0EDA2D}"/>
              </a:ext>
            </a:extLst>
          </p:cNvPr>
          <p:cNvPicPr>
            <a:picLocks noChangeAspect="1"/>
          </p:cNvPicPr>
          <p:nvPr/>
        </p:nvPicPr>
        <p:blipFill rotWithShape="1">
          <a:blip r:embed="rId2"/>
          <a:srcRect r="1917" b="11922"/>
          <a:stretch/>
        </p:blipFill>
        <p:spPr>
          <a:xfrm>
            <a:off x="5699533" y="204540"/>
            <a:ext cx="4730342" cy="5920035"/>
          </a:xfrm>
          <a:prstGeom prst="rect">
            <a:avLst/>
          </a:prstGeom>
        </p:spPr>
      </p:pic>
    </p:spTree>
    <p:extLst>
      <p:ext uri="{BB962C8B-B14F-4D97-AF65-F5344CB8AC3E}">
        <p14:creationId xmlns:p14="http://schemas.microsoft.com/office/powerpoint/2010/main" val="2573758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475157-CF53-400F-9F30-3D7CF53E6EAC}"/>
              </a:ext>
            </a:extLst>
          </p:cNvPr>
          <p:cNvSpPr>
            <a:spLocks noGrp="1"/>
          </p:cNvSpPr>
          <p:nvPr>
            <p:ph type="title"/>
          </p:nvPr>
        </p:nvSpPr>
        <p:spPr/>
        <p:txBody>
          <a:bodyPr>
            <a:normAutofit/>
          </a:bodyPr>
          <a:lstStyle/>
          <a:p>
            <a:r>
              <a:rPr lang="fr-FR" dirty="0"/>
              <a:t>3 Comment construire le guide d’entretien </a:t>
            </a:r>
            <a:r>
              <a:rPr lang="fr-FR" sz="2400" dirty="0"/>
              <a:t>(</a:t>
            </a:r>
            <a:r>
              <a:rPr lang="fr-FR" sz="2400" dirty="0" err="1"/>
              <a:t>Galletta</a:t>
            </a:r>
            <a:r>
              <a:rPr lang="fr-FR" sz="2400" dirty="0"/>
              <a:t> 2013: 45 et </a:t>
            </a:r>
            <a:r>
              <a:rPr lang="fr-FR" sz="2400" dirty="0" err="1"/>
              <a:t>ss</a:t>
            </a:r>
            <a:r>
              <a:rPr lang="fr-FR" sz="2400" dirty="0"/>
              <a:t>, Bernard 2013: 181 et </a:t>
            </a:r>
            <a:r>
              <a:rPr lang="fr-FR" sz="2400" dirty="0" err="1"/>
              <a:t>ss</a:t>
            </a:r>
            <a:r>
              <a:rPr lang="fr-FR" sz="2400" dirty="0"/>
              <a:t>)</a:t>
            </a:r>
            <a:endParaRPr lang="fr-BE" dirty="0"/>
          </a:p>
        </p:txBody>
      </p:sp>
      <p:sp>
        <p:nvSpPr>
          <p:cNvPr id="3" name="Espace réservé du contenu 2">
            <a:extLst>
              <a:ext uri="{FF2B5EF4-FFF2-40B4-BE49-F238E27FC236}">
                <a16:creationId xmlns:a16="http://schemas.microsoft.com/office/drawing/2014/main" id="{BE94F64A-6F23-4152-B4AF-07AD40D916B6}"/>
              </a:ext>
            </a:extLst>
          </p:cNvPr>
          <p:cNvSpPr>
            <a:spLocks noGrp="1"/>
          </p:cNvSpPr>
          <p:nvPr>
            <p:ph idx="1"/>
          </p:nvPr>
        </p:nvSpPr>
        <p:spPr/>
        <p:txBody>
          <a:bodyPr vert="horz" lIns="0" tIns="45720" rIns="0" bIns="45720" rtlCol="0" anchor="t">
            <a:normAutofit fontScale="92500" lnSpcReduction="10000"/>
          </a:bodyPr>
          <a:lstStyle/>
          <a:p>
            <a:pPr marL="457200" indent="-457200">
              <a:buFont typeface="+mj-lt"/>
              <a:buAutoNum type="arabicPeriod"/>
            </a:pPr>
            <a:r>
              <a:rPr lang="fr-FR" dirty="0"/>
              <a:t>Utilisation des questions ouvertes et des questions dérivées de la théorie (inductif/déductif) et des concepts centraux dans la discipline --&gt; mais attention au vocabulaire employé</a:t>
            </a:r>
          </a:p>
          <a:p>
            <a:pPr marL="457200" indent="-457200">
              <a:buFont typeface="+mj-lt"/>
              <a:buAutoNum type="arabicPeriod"/>
            </a:pPr>
            <a:r>
              <a:rPr lang="fr-FR" dirty="0"/>
              <a:t>Matériel de support diversifié </a:t>
            </a:r>
            <a:r>
              <a:rPr lang="fr-FR" dirty="0">
                <a:sym typeface="Wingdings" panose="05000000000000000000" pitchFamily="2" charset="2"/>
              </a:rPr>
              <a:t> e.g. construire une ligne du temps, demander de dessiner son parcours de vie, demander de réagir par rapport à des citations…</a:t>
            </a:r>
            <a:endParaRPr lang="fr-FR" dirty="0"/>
          </a:p>
          <a:p>
            <a:pPr marL="457200" indent="-457200">
              <a:buFont typeface="+mj-lt"/>
              <a:buAutoNum type="arabicPeriod"/>
            </a:pPr>
            <a:r>
              <a:rPr lang="fr-FR" dirty="0"/>
              <a:t>Toute question doit </a:t>
            </a:r>
            <a:r>
              <a:rPr lang="fr-FR" b="1" dirty="0"/>
              <a:t>être connectée au but </a:t>
            </a:r>
            <a:r>
              <a:rPr lang="fr-FR" dirty="0"/>
              <a:t>de la recherche</a:t>
            </a:r>
          </a:p>
          <a:p>
            <a:pPr marL="457200" indent="-457200">
              <a:buFont typeface="+mj-lt"/>
              <a:buAutoNum type="arabicPeriod"/>
            </a:pPr>
            <a:r>
              <a:rPr lang="fr-FR" dirty="0"/>
              <a:t>Le piège des </a:t>
            </a:r>
            <a:r>
              <a:rPr lang="fr-FR" b="1" dirty="0"/>
              <a:t>questions directives</a:t>
            </a:r>
          </a:p>
          <a:p>
            <a:pPr marL="457200" indent="-457200">
              <a:buFont typeface="+mj-lt"/>
              <a:buAutoNum type="arabicPeriod"/>
            </a:pPr>
            <a:r>
              <a:rPr lang="fr-FR" b="1" dirty="0"/>
              <a:t>Relances </a:t>
            </a:r>
            <a:r>
              <a:rPr lang="fr-FR" dirty="0"/>
              <a:t>(</a:t>
            </a:r>
            <a:r>
              <a:rPr lang="fr-FR" i="1" dirty="0"/>
              <a:t>prompts</a:t>
            </a:r>
            <a:r>
              <a:rPr lang="fr-FR" dirty="0"/>
              <a:t>) – différents types</a:t>
            </a:r>
          </a:p>
          <a:p>
            <a:pPr marL="749808" lvl="1" indent="-457200"/>
            <a:r>
              <a:rPr lang="fr-FR" b="1" dirty="0"/>
              <a:t>Questions longues </a:t>
            </a:r>
            <a:r>
              <a:rPr lang="fr-FR" dirty="0"/>
              <a:t>(voir exemple : utiles pour ouvrir plusieurs portes (+) peuvent également intimider (-)</a:t>
            </a:r>
          </a:p>
          <a:p>
            <a:pPr marL="749808" lvl="1" indent="-457200"/>
            <a:r>
              <a:rPr lang="fr-FR" b="1" dirty="0"/>
              <a:t>Les silences ou les </a:t>
            </a:r>
            <a:r>
              <a:rPr lang="fr-FR" b="1" dirty="0" err="1"/>
              <a:t>mmh</a:t>
            </a:r>
            <a:r>
              <a:rPr lang="fr-FR" b="1" dirty="0"/>
              <a:t> : </a:t>
            </a:r>
            <a:r>
              <a:rPr lang="fr-FR" dirty="0"/>
              <a:t>encourager à développer davantage (+) peuvent faire croire que nous ne sommes pas intéressés (-)</a:t>
            </a:r>
          </a:p>
          <a:p>
            <a:pPr marL="749808" lvl="1" indent="-457200"/>
            <a:r>
              <a:rPr lang="fr-FR" b="1" dirty="0"/>
              <a:t>‘Est-ce que vous pourriez m’en dire plus?’ : </a:t>
            </a:r>
            <a:r>
              <a:rPr lang="fr-FR" dirty="0"/>
              <a:t>encourager à développer davantage (+), si trop répété sonne faux (-)</a:t>
            </a:r>
            <a:endParaRPr lang="fr-FR" b="1" dirty="0"/>
          </a:p>
          <a:p>
            <a:pPr marL="457200" indent="-457200">
              <a:buFont typeface="+mj-lt"/>
              <a:buAutoNum type="arabicPeriod"/>
            </a:pPr>
            <a:endParaRPr lang="fr-FR" dirty="0"/>
          </a:p>
          <a:p>
            <a:pPr marL="457200" indent="-457200"/>
            <a:endParaRPr lang="fr-FR" dirty="0">
              <a:sym typeface="Wingdings" panose="05000000000000000000" pitchFamily="2" charset="2"/>
            </a:endParaRPr>
          </a:p>
          <a:p>
            <a:pPr marL="457200" indent="-457200">
              <a:buFont typeface="+mj-lt"/>
              <a:buAutoNum type="arabicPeriod"/>
            </a:pPr>
            <a:endParaRPr lang="fr-FR" dirty="0">
              <a:sym typeface="Wingdings" panose="05000000000000000000" pitchFamily="2" charset="2"/>
            </a:endParaRPr>
          </a:p>
          <a:p>
            <a:pPr marL="457200" indent="-457200">
              <a:buFont typeface="+mj-lt"/>
              <a:buAutoNum type="arabicPeriod"/>
            </a:pPr>
            <a:endParaRPr lang="fr-BE" dirty="0"/>
          </a:p>
        </p:txBody>
      </p:sp>
      <p:sp>
        <p:nvSpPr>
          <p:cNvPr id="5" name="Espace réservé du numéro de diapositive 4">
            <a:extLst>
              <a:ext uri="{FF2B5EF4-FFF2-40B4-BE49-F238E27FC236}">
                <a16:creationId xmlns:a16="http://schemas.microsoft.com/office/drawing/2014/main" id="{CDA2A6A8-4562-4EA3-B551-3865D0AADCF9}"/>
              </a:ext>
            </a:extLst>
          </p:cNvPr>
          <p:cNvSpPr>
            <a:spLocks noGrp="1"/>
          </p:cNvSpPr>
          <p:nvPr>
            <p:ph type="sldNum" sz="quarter" idx="12"/>
          </p:nvPr>
        </p:nvSpPr>
        <p:spPr/>
        <p:txBody>
          <a:bodyPr/>
          <a:lstStyle/>
          <a:p>
            <a:fld id="{4CE482DC-2269-4F26-9D2A-7E44B1A4CD85}" type="slidenum">
              <a:rPr lang="en-US" smtClean="0"/>
              <a:t>9</a:t>
            </a:fld>
            <a:endParaRPr lang="en-US" dirty="0"/>
          </a:p>
        </p:txBody>
      </p:sp>
      <p:sp>
        <p:nvSpPr>
          <p:cNvPr id="6" name="Espace réservé du pied de page 3">
            <a:extLst>
              <a:ext uri="{FF2B5EF4-FFF2-40B4-BE49-F238E27FC236}">
                <a16:creationId xmlns:a16="http://schemas.microsoft.com/office/drawing/2014/main" id="{A60E184A-A63D-46D1-8321-590D0275244A}"/>
              </a:ext>
            </a:extLst>
          </p:cNvPr>
          <p:cNvSpPr>
            <a:spLocks noGrp="1"/>
          </p:cNvSpPr>
          <p:nvPr>
            <p:ph type="ftr" sz="quarter" idx="11"/>
          </p:nvPr>
        </p:nvSpPr>
        <p:spPr>
          <a:xfrm>
            <a:off x="3686185" y="6459785"/>
            <a:ext cx="4822804" cy="365125"/>
          </a:xfrm>
        </p:spPr>
        <p:txBody>
          <a:bodyPr/>
          <a:lstStyle/>
          <a:p>
            <a:r>
              <a:rPr lang="en-US"/>
              <a:t>Margherita Bussi - SERFA - 2024</a:t>
            </a:r>
            <a:endParaRPr lang="en-US" dirty="0"/>
          </a:p>
        </p:txBody>
      </p:sp>
      <p:pic>
        <p:nvPicPr>
          <p:cNvPr id="7" name="Graphique 6" descr="Flèche : courbe dans le sens des aiguilles d’une montre">
            <a:hlinkClick r:id="rId2" action="ppaction://hlinksldjump"/>
            <a:extLst>
              <a:ext uri="{FF2B5EF4-FFF2-40B4-BE49-F238E27FC236}">
                <a16:creationId xmlns:a16="http://schemas.microsoft.com/office/drawing/2014/main" id="{6FF18F7B-6680-4688-9529-710A5FA40F8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917766" y="3162300"/>
            <a:ext cx="695114" cy="695114"/>
          </a:xfrm>
          <a:prstGeom prst="rect">
            <a:avLst/>
          </a:prstGeom>
        </p:spPr>
      </p:pic>
    </p:spTree>
    <p:extLst>
      <p:ext uri="{BB962C8B-B14F-4D97-AF65-F5344CB8AC3E}">
        <p14:creationId xmlns:p14="http://schemas.microsoft.com/office/powerpoint/2010/main" val="831250890"/>
      </p:ext>
    </p:extLst>
  </p:cSld>
  <p:clrMapOvr>
    <a:masterClrMapping/>
  </p:clrMapOvr>
</p:sld>
</file>

<file path=ppt/theme/theme1.xml><?xml version="1.0" encoding="utf-8"?>
<a:theme xmlns:a="http://schemas.openxmlformats.org/drawingml/2006/main" name="Rétrospective">
  <a:themeElements>
    <a:clrScheme name="Bleu vert">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3285</TotalTime>
  <Words>2429</Words>
  <Application>Microsoft Office PowerPoint</Application>
  <PresentationFormat>Widescreen</PresentationFormat>
  <Paragraphs>210</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Rétrospective</vt:lpstr>
      <vt:lpstr>L’entretien semi-directif</vt:lpstr>
      <vt:lpstr>Structure de la présentation</vt:lpstr>
      <vt:lpstr>PowerPoint Presentation</vt:lpstr>
      <vt:lpstr>1 Qu’est-ce que l’entretien semi-directif (Blanchet et Gotman 2007) </vt:lpstr>
      <vt:lpstr>   2. Comment choisir les sujets à interviewer (Galletta 2013: 33 et ss)</vt:lpstr>
      <vt:lpstr>2.Comment choisir les sujets à interviewer (Galletta 2013: 33 et ss)</vt:lpstr>
      <vt:lpstr>PowerPoint Presentation</vt:lpstr>
      <vt:lpstr>PowerPoint Presentation</vt:lpstr>
      <vt:lpstr>3 Comment construire le guide d’entretien (Galletta 2013: 45 et ss, Bernard 2013: 181 et ss)</vt:lpstr>
      <vt:lpstr>Exemples… (leading questions + long probe) – NEGOTIATE (https://negotiate-research.no/)</vt:lpstr>
      <vt:lpstr>Exemples…(tell me more) NEGOTIATE (https://negotiate-research.no/)</vt:lpstr>
      <vt:lpstr>Exemples… NEGOTIATE (https://negotiate-research.no/)</vt:lpstr>
      <vt:lpstr>Exemples … (questions trop 'théoriques)</vt:lpstr>
      <vt:lpstr>Exemples … (questions trop 'théoriques)</vt:lpstr>
      <vt:lpstr>3. Suggestions pour construire le guide d’entretien (Galletta 2013: 45 et ss; Bernard 2012)</vt:lpstr>
      <vt:lpstr>4. La dimension éthique et sociale</vt:lpstr>
      <vt:lpstr>4. La dimension éthique et sociale</vt:lpstr>
      <vt:lpstr>5.  L’enregistrement et la retranscription</vt:lpstr>
      <vt:lpstr>2. Spot the errors ! – Vidéo 1</vt:lpstr>
      <vt:lpstr>2. Spot the errors ! – Vidéo 2</vt:lpstr>
      <vt:lpstr>2. Spot the errors !</vt:lpstr>
      <vt:lpstr>3. Improve it !</vt:lpstr>
      <vt:lpstr>PowerPoint Presentation</vt:lpstr>
      <vt:lpstr>Références</vt:lpstr>
      <vt:lpstr>Exemple d’illustration en support aux entretiens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L’entretien semi-directif</dc:title>
  <dc:creator>Margherita Bussi</dc:creator>
  <cp:lastModifiedBy>Margherita Bussi</cp:lastModifiedBy>
  <cp:revision>252</cp:revision>
  <dcterms:created xsi:type="dcterms:W3CDTF">2021-03-15T07:13:00Z</dcterms:created>
  <dcterms:modified xsi:type="dcterms:W3CDTF">2026-03-19T22:44:40Z</dcterms:modified>
</cp:coreProperties>
</file>