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65" r:id="rId2"/>
    <p:sldId id="264" r:id="rId3"/>
    <p:sldId id="259" r:id="rId4"/>
    <p:sldId id="261" r:id="rId5"/>
    <p:sldId id="263" r:id="rId6"/>
  </p:sldIdLst>
  <p:sldSz cx="9144000" cy="5143500" type="screen16x9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5E8BF2-C3AA-4CD2-8F55-274D4590E5E8}" v="1347" dt="2026-03-21T10:02:04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39" autoAdjust="0"/>
    <p:restoredTop sz="94660"/>
  </p:normalViewPr>
  <p:slideViewPr>
    <p:cSldViewPr snapToGrid="0">
      <p:cViewPr>
        <p:scale>
          <a:sx n="102" d="100"/>
          <a:sy n="102" d="100"/>
        </p:scale>
        <p:origin x="144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Feller" userId="9f4dd8e5-daf4-43c6-b0ef-3873de1fd882" providerId="ADAL" clId="{6FCD0743-675D-40BB-93B0-333F8BFB9A77}"/>
    <pc:docChg chg="custSel modSld">
      <pc:chgData name="Samantha Feller" userId="9f4dd8e5-daf4-43c6-b0ef-3873de1fd882" providerId="ADAL" clId="{6FCD0743-675D-40BB-93B0-333F8BFB9A77}" dt="2026-03-21T10:02:04.112" v="1352" actId="27636"/>
      <pc:docMkLst>
        <pc:docMk/>
      </pc:docMkLst>
      <pc:sldChg chg="modSp mod">
        <pc:chgData name="Samantha Feller" userId="9f4dd8e5-daf4-43c6-b0ef-3873de1fd882" providerId="ADAL" clId="{6FCD0743-675D-40BB-93B0-333F8BFB9A77}" dt="2026-03-21T10:02:04.112" v="1352" actId="27636"/>
        <pc:sldMkLst>
          <pc:docMk/>
          <pc:sldMk cId="0" sldId="256"/>
        </pc:sldMkLst>
        <pc:spChg chg="mod">
          <ac:chgData name="Samantha Feller" userId="9f4dd8e5-daf4-43c6-b0ef-3873de1fd882" providerId="ADAL" clId="{6FCD0743-675D-40BB-93B0-333F8BFB9A77}" dt="2026-03-21T10:02:04.112" v="1352" actId="27636"/>
          <ac:spMkLst>
            <pc:docMk/>
            <pc:sldMk cId="0" sldId="256"/>
            <ac:spMk id="55" creationId="{04B0BD61-65FA-4A22-9505-FB9559FD052B}"/>
          </ac:spMkLst>
        </pc:spChg>
      </pc:sldChg>
      <pc:sldChg chg="modSp mod">
        <pc:chgData name="Samantha Feller" userId="9f4dd8e5-daf4-43c6-b0ef-3873de1fd882" providerId="ADAL" clId="{6FCD0743-675D-40BB-93B0-333F8BFB9A77}" dt="2026-03-21T09:58:48.364" v="1343" actId="20577"/>
        <pc:sldMkLst>
          <pc:docMk/>
          <pc:sldMk cId="0" sldId="263"/>
        </pc:sldMkLst>
        <pc:spChg chg="mod">
          <ac:chgData name="Samantha Feller" userId="9f4dd8e5-daf4-43c6-b0ef-3873de1fd882" providerId="ADAL" clId="{6FCD0743-675D-40BB-93B0-333F8BFB9A77}" dt="2026-03-21T09:58:48.364" v="1343" actId="20577"/>
          <ac:spMkLst>
            <pc:docMk/>
            <pc:sldMk cId="0" sldId="263"/>
            <ac:spMk id="4" creationId="{1A2D1D12-7488-4E0F-94B7-9BCE45B81BE9}"/>
          </ac:spMkLst>
        </pc:spChg>
        <pc:spChg chg="mod">
          <ac:chgData name="Samantha Feller" userId="9f4dd8e5-daf4-43c6-b0ef-3873de1fd882" providerId="ADAL" clId="{6FCD0743-675D-40BB-93B0-333F8BFB9A77}" dt="2026-03-21T09:39:28.367" v="108" actId="20577"/>
          <ac:spMkLst>
            <pc:docMk/>
            <pc:sldMk cId="0" sldId="263"/>
            <ac:spMk id="96" creationId="{290A6076-6388-4196-8F09-1D0D0F2D1BA0}"/>
          </ac:spMkLst>
        </pc:spChg>
        <pc:spChg chg="mod">
          <ac:chgData name="Samantha Feller" userId="9f4dd8e5-daf4-43c6-b0ef-3873de1fd882" providerId="ADAL" clId="{6FCD0743-675D-40BB-93B0-333F8BFB9A77}" dt="2026-03-21T09:38:25.170" v="1" actId="14100"/>
          <ac:spMkLst>
            <pc:docMk/>
            <pc:sldMk cId="0" sldId="263"/>
            <ac:spMk id="18435" creationId="{9B6B1FB0-A8DE-4F30-B93D-62E37ECF3CC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4F75C1-CE5E-4686-BBE9-70AEB1C6BCE9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08C0806-7E5F-4D5E-8E89-E400F6ECA4F2}">
      <dgm:prSet/>
      <dgm:spPr/>
      <dgm:t>
        <a:bodyPr/>
        <a:lstStyle/>
        <a:p>
          <a:r>
            <a:rPr lang="fr-BE" b="1"/>
            <a:t>Enseignants : Comment puis-je intégrer efficacement les outils numériques dans ma pratique sans alourdir ma charge de travail ni perdre en qualité pédagogique ?</a:t>
          </a:r>
          <a:endParaRPr lang="en-US"/>
        </a:p>
      </dgm:t>
    </dgm:pt>
    <dgm:pt modelId="{B5DC028D-93E4-4575-901C-F2EE9AEB725B}" type="parTrans" cxnId="{EB0711C3-E8AC-49BB-8D9A-382C7C2EEF61}">
      <dgm:prSet/>
      <dgm:spPr/>
      <dgm:t>
        <a:bodyPr/>
        <a:lstStyle/>
        <a:p>
          <a:endParaRPr lang="en-US"/>
        </a:p>
      </dgm:t>
    </dgm:pt>
    <dgm:pt modelId="{4B99251D-02B4-451E-B9AB-ADCECEB777FF}" type="sibTrans" cxnId="{EB0711C3-E8AC-49BB-8D9A-382C7C2EEF61}">
      <dgm:prSet/>
      <dgm:spPr/>
      <dgm:t>
        <a:bodyPr/>
        <a:lstStyle/>
        <a:p>
          <a:endParaRPr lang="en-US"/>
        </a:p>
      </dgm:t>
    </dgm:pt>
    <dgm:pt modelId="{65717898-481D-4CDB-B895-AB649A1775AF}">
      <dgm:prSet/>
      <dgm:spPr/>
      <dgm:t>
        <a:bodyPr/>
        <a:lstStyle/>
        <a:p>
          <a:r>
            <a:rPr lang="fr-BE" b="1"/>
            <a:t>Apprenants / Enseignants : Comment le numérique peut-il réellement m’aider à apprendre de manière flexible sans devenir un obstacle si je maîtrise mal ces outils?</a:t>
          </a:r>
          <a:endParaRPr lang="en-US"/>
        </a:p>
      </dgm:t>
    </dgm:pt>
    <dgm:pt modelId="{44DE1870-389A-4C2C-B123-47334EBD8C24}" type="parTrans" cxnId="{15958D74-3734-425E-B988-02FF29E8520D}">
      <dgm:prSet/>
      <dgm:spPr/>
      <dgm:t>
        <a:bodyPr/>
        <a:lstStyle/>
        <a:p>
          <a:endParaRPr lang="en-US"/>
        </a:p>
      </dgm:t>
    </dgm:pt>
    <dgm:pt modelId="{66B29DE2-B45F-4CE2-B94E-0191582C0472}" type="sibTrans" cxnId="{15958D74-3734-425E-B988-02FF29E8520D}">
      <dgm:prSet/>
      <dgm:spPr/>
      <dgm:t>
        <a:bodyPr/>
        <a:lstStyle/>
        <a:p>
          <a:endParaRPr lang="en-US"/>
        </a:p>
      </dgm:t>
    </dgm:pt>
    <dgm:pt modelId="{DA894052-DB8A-40EA-8BA4-13E37A77577B}">
      <dgm:prSet/>
      <dgm:spPr/>
      <dgm:t>
        <a:bodyPr/>
        <a:lstStyle/>
        <a:p>
          <a:r>
            <a:rPr lang="fr-FR" b="1"/>
            <a:t>Comment les institutions accompagnent les enseignants/apprenants dans cette transitions pédagogique (numérique)?</a:t>
          </a:r>
          <a:endParaRPr lang="en-US"/>
        </a:p>
      </dgm:t>
    </dgm:pt>
    <dgm:pt modelId="{5430464F-30C4-4C01-94A8-8BC00006FA31}" type="parTrans" cxnId="{A1752DA5-B91E-4FA5-B981-E4E130385CBD}">
      <dgm:prSet/>
      <dgm:spPr/>
      <dgm:t>
        <a:bodyPr/>
        <a:lstStyle/>
        <a:p>
          <a:endParaRPr lang="en-US"/>
        </a:p>
      </dgm:t>
    </dgm:pt>
    <dgm:pt modelId="{41DB269A-16B6-4EEF-AF82-E617C80BB830}" type="sibTrans" cxnId="{A1752DA5-B91E-4FA5-B981-E4E130385CBD}">
      <dgm:prSet/>
      <dgm:spPr/>
      <dgm:t>
        <a:bodyPr/>
        <a:lstStyle/>
        <a:p>
          <a:endParaRPr lang="en-US"/>
        </a:p>
      </dgm:t>
    </dgm:pt>
    <dgm:pt modelId="{494DD467-2EE1-4581-8ED4-F90136BF6A3F}">
      <dgm:prSet/>
      <dgm:spPr/>
      <dgm:t>
        <a:bodyPr/>
        <a:lstStyle/>
        <a:p>
          <a:r>
            <a:rPr lang="fr-FR" b="1"/>
            <a:t>Comment se positionnent les acteurs face à ces outils numériques? </a:t>
          </a:r>
          <a:endParaRPr lang="en-US"/>
        </a:p>
      </dgm:t>
    </dgm:pt>
    <dgm:pt modelId="{4237C060-DBAF-4C99-A68E-885CB37D1142}" type="parTrans" cxnId="{47FFC896-13D7-474F-922B-8330DFD5B407}">
      <dgm:prSet/>
      <dgm:spPr/>
      <dgm:t>
        <a:bodyPr/>
        <a:lstStyle/>
        <a:p>
          <a:endParaRPr lang="en-US"/>
        </a:p>
      </dgm:t>
    </dgm:pt>
    <dgm:pt modelId="{C5F5E28F-1890-44D9-B555-062AB72B48C2}" type="sibTrans" cxnId="{47FFC896-13D7-474F-922B-8330DFD5B407}">
      <dgm:prSet/>
      <dgm:spPr/>
      <dgm:t>
        <a:bodyPr/>
        <a:lstStyle/>
        <a:p>
          <a:endParaRPr lang="en-US"/>
        </a:p>
      </dgm:t>
    </dgm:pt>
    <dgm:pt modelId="{45FA9286-C59B-41AE-9F56-DA1C8AABDC61}">
      <dgm:prSet/>
      <dgm:spPr/>
      <dgm:t>
        <a:bodyPr/>
        <a:lstStyle/>
        <a:p>
          <a:r>
            <a:rPr lang="fr-FR" b="1"/>
            <a:t>En quoi cet outil numérique influence la motivation des enseignants/apprenants? Freins/motivateur?</a:t>
          </a:r>
          <a:endParaRPr lang="en-US"/>
        </a:p>
      </dgm:t>
    </dgm:pt>
    <dgm:pt modelId="{84A5A747-9AE2-4476-9C22-9CEE12DE3AE1}" type="parTrans" cxnId="{6408CF2B-AEEF-4A4B-912D-DB054E2F7969}">
      <dgm:prSet/>
      <dgm:spPr/>
      <dgm:t>
        <a:bodyPr/>
        <a:lstStyle/>
        <a:p>
          <a:endParaRPr lang="en-US"/>
        </a:p>
      </dgm:t>
    </dgm:pt>
    <dgm:pt modelId="{4E288E8D-7186-4D10-AB5B-E649E5EB6555}" type="sibTrans" cxnId="{6408CF2B-AEEF-4A4B-912D-DB054E2F7969}">
      <dgm:prSet/>
      <dgm:spPr/>
      <dgm:t>
        <a:bodyPr/>
        <a:lstStyle/>
        <a:p>
          <a:endParaRPr lang="en-US"/>
        </a:p>
      </dgm:t>
    </dgm:pt>
    <dgm:pt modelId="{A8B1CA66-58CB-1340-A761-84A3F0AA54ED}" type="pres">
      <dgm:prSet presAssocID="{3A4F75C1-CE5E-4686-BBE9-70AEB1C6BCE9}" presName="linear" presStyleCnt="0">
        <dgm:presLayoutVars>
          <dgm:animLvl val="lvl"/>
          <dgm:resizeHandles val="exact"/>
        </dgm:presLayoutVars>
      </dgm:prSet>
      <dgm:spPr/>
    </dgm:pt>
    <dgm:pt modelId="{AFDB9FCD-6FE6-7B4C-8F76-B3B878026985}" type="pres">
      <dgm:prSet presAssocID="{708C0806-7E5F-4D5E-8E89-E400F6ECA4F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6884BDD-9E4E-C349-B6FC-2AE61DA099F0}" type="pres">
      <dgm:prSet presAssocID="{4B99251D-02B4-451E-B9AB-ADCECEB777FF}" presName="spacer" presStyleCnt="0"/>
      <dgm:spPr/>
    </dgm:pt>
    <dgm:pt modelId="{32472412-6F1E-C044-B2E6-DFB12BCE0F3F}" type="pres">
      <dgm:prSet presAssocID="{65717898-481D-4CDB-B895-AB649A1775A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B22DEFD-351B-7147-A6BE-44FFF78264AC}" type="pres">
      <dgm:prSet presAssocID="{66B29DE2-B45F-4CE2-B94E-0191582C0472}" presName="spacer" presStyleCnt="0"/>
      <dgm:spPr/>
    </dgm:pt>
    <dgm:pt modelId="{8C1EBD51-D022-EC4B-BDED-4BE91BB15160}" type="pres">
      <dgm:prSet presAssocID="{DA894052-DB8A-40EA-8BA4-13E37A77577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A854385-F9EC-4B44-8C01-219CE5C8856D}" type="pres">
      <dgm:prSet presAssocID="{41DB269A-16B6-4EEF-AF82-E617C80BB830}" presName="spacer" presStyleCnt="0"/>
      <dgm:spPr/>
    </dgm:pt>
    <dgm:pt modelId="{F824FD3F-1E13-B745-AFFC-1446DF2F1884}" type="pres">
      <dgm:prSet presAssocID="{494DD467-2EE1-4581-8ED4-F90136BF6A3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286268E-3B81-8F4F-BE46-938BAFC87061}" type="pres">
      <dgm:prSet presAssocID="{C5F5E28F-1890-44D9-B555-062AB72B48C2}" presName="spacer" presStyleCnt="0"/>
      <dgm:spPr/>
    </dgm:pt>
    <dgm:pt modelId="{145A36A7-E13C-4546-A9CC-D6F3C20B4667}" type="pres">
      <dgm:prSet presAssocID="{45FA9286-C59B-41AE-9F56-DA1C8AABDC6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AE08F1A-A49A-334A-BD82-32A4203AEC3F}" type="presOf" srcId="{3A4F75C1-CE5E-4686-BBE9-70AEB1C6BCE9}" destId="{A8B1CA66-58CB-1340-A761-84A3F0AA54ED}" srcOrd="0" destOrd="0" presId="urn:microsoft.com/office/officeart/2005/8/layout/vList2"/>
    <dgm:cxn modelId="{6408CF2B-AEEF-4A4B-912D-DB054E2F7969}" srcId="{3A4F75C1-CE5E-4686-BBE9-70AEB1C6BCE9}" destId="{45FA9286-C59B-41AE-9F56-DA1C8AABDC61}" srcOrd="4" destOrd="0" parTransId="{84A5A747-9AE2-4476-9C22-9CEE12DE3AE1}" sibTransId="{4E288E8D-7186-4D10-AB5B-E649E5EB6555}"/>
    <dgm:cxn modelId="{37091F2F-9743-F74C-A0B6-CF5967BF213C}" type="presOf" srcId="{708C0806-7E5F-4D5E-8E89-E400F6ECA4F2}" destId="{AFDB9FCD-6FE6-7B4C-8F76-B3B878026985}" srcOrd="0" destOrd="0" presId="urn:microsoft.com/office/officeart/2005/8/layout/vList2"/>
    <dgm:cxn modelId="{CA7ACE62-441D-8647-B82B-B4AEBB24106F}" type="presOf" srcId="{65717898-481D-4CDB-B895-AB649A1775AF}" destId="{32472412-6F1E-C044-B2E6-DFB12BCE0F3F}" srcOrd="0" destOrd="0" presId="urn:microsoft.com/office/officeart/2005/8/layout/vList2"/>
    <dgm:cxn modelId="{15958D74-3734-425E-B988-02FF29E8520D}" srcId="{3A4F75C1-CE5E-4686-BBE9-70AEB1C6BCE9}" destId="{65717898-481D-4CDB-B895-AB649A1775AF}" srcOrd="1" destOrd="0" parTransId="{44DE1870-389A-4C2C-B123-47334EBD8C24}" sibTransId="{66B29DE2-B45F-4CE2-B94E-0191582C0472}"/>
    <dgm:cxn modelId="{47FFC896-13D7-474F-922B-8330DFD5B407}" srcId="{3A4F75C1-CE5E-4686-BBE9-70AEB1C6BCE9}" destId="{494DD467-2EE1-4581-8ED4-F90136BF6A3F}" srcOrd="3" destOrd="0" parTransId="{4237C060-DBAF-4C99-A68E-885CB37D1142}" sibTransId="{C5F5E28F-1890-44D9-B555-062AB72B48C2}"/>
    <dgm:cxn modelId="{A1752DA5-B91E-4FA5-B981-E4E130385CBD}" srcId="{3A4F75C1-CE5E-4686-BBE9-70AEB1C6BCE9}" destId="{DA894052-DB8A-40EA-8BA4-13E37A77577B}" srcOrd="2" destOrd="0" parTransId="{5430464F-30C4-4C01-94A8-8BC00006FA31}" sibTransId="{41DB269A-16B6-4EEF-AF82-E617C80BB830}"/>
    <dgm:cxn modelId="{EB0711C3-E8AC-49BB-8D9A-382C7C2EEF61}" srcId="{3A4F75C1-CE5E-4686-BBE9-70AEB1C6BCE9}" destId="{708C0806-7E5F-4D5E-8E89-E400F6ECA4F2}" srcOrd="0" destOrd="0" parTransId="{B5DC028D-93E4-4575-901C-F2EE9AEB725B}" sibTransId="{4B99251D-02B4-451E-B9AB-ADCECEB777FF}"/>
    <dgm:cxn modelId="{0B7F35D4-A417-0840-8903-2D8C718B4499}" type="presOf" srcId="{45FA9286-C59B-41AE-9F56-DA1C8AABDC61}" destId="{145A36A7-E13C-4546-A9CC-D6F3C20B4667}" srcOrd="0" destOrd="0" presId="urn:microsoft.com/office/officeart/2005/8/layout/vList2"/>
    <dgm:cxn modelId="{E16FEBD5-C505-374E-AE48-2C0A0B8EE1A2}" type="presOf" srcId="{494DD467-2EE1-4581-8ED4-F90136BF6A3F}" destId="{F824FD3F-1E13-B745-AFFC-1446DF2F1884}" srcOrd="0" destOrd="0" presId="urn:microsoft.com/office/officeart/2005/8/layout/vList2"/>
    <dgm:cxn modelId="{F841ECFA-E4D8-284A-9A1C-62EBAD3D7AA3}" type="presOf" srcId="{DA894052-DB8A-40EA-8BA4-13E37A77577B}" destId="{8C1EBD51-D022-EC4B-BDED-4BE91BB15160}" srcOrd="0" destOrd="0" presId="urn:microsoft.com/office/officeart/2005/8/layout/vList2"/>
    <dgm:cxn modelId="{1B7E391B-EA65-484C-873A-80F13C0567AD}" type="presParOf" srcId="{A8B1CA66-58CB-1340-A761-84A3F0AA54ED}" destId="{AFDB9FCD-6FE6-7B4C-8F76-B3B878026985}" srcOrd="0" destOrd="0" presId="urn:microsoft.com/office/officeart/2005/8/layout/vList2"/>
    <dgm:cxn modelId="{FCF5D295-1E92-DB4B-8C63-A4C3965AC966}" type="presParOf" srcId="{A8B1CA66-58CB-1340-A761-84A3F0AA54ED}" destId="{76884BDD-9E4E-C349-B6FC-2AE61DA099F0}" srcOrd="1" destOrd="0" presId="urn:microsoft.com/office/officeart/2005/8/layout/vList2"/>
    <dgm:cxn modelId="{8C9578BB-B1A5-C543-B2E5-1690AB1F7BC5}" type="presParOf" srcId="{A8B1CA66-58CB-1340-A761-84A3F0AA54ED}" destId="{32472412-6F1E-C044-B2E6-DFB12BCE0F3F}" srcOrd="2" destOrd="0" presId="urn:microsoft.com/office/officeart/2005/8/layout/vList2"/>
    <dgm:cxn modelId="{3DDAC031-468C-5A44-8211-FCDA806B88BD}" type="presParOf" srcId="{A8B1CA66-58CB-1340-A761-84A3F0AA54ED}" destId="{8B22DEFD-351B-7147-A6BE-44FFF78264AC}" srcOrd="3" destOrd="0" presId="urn:microsoft.com/office/officeart/2005/8/layout/vList2"/>
    <dgm:cxn modelId="{040928A2-1D06-8C4B-AC6C-90FF32E2AEDA}" type="presParOf" srcId="{A8B1CA66-58CB-1340-A761-84A3F0AA54ED}" destId="{8C1EBD51-D022-EC4B-BDED-4BE91BB15160}" srcOrd="4" destOrd="0" presId="urn:microsoft.com/office/officeart/2005/8/layout/vList2"/>
    <dgm:cxn modelId="{2BC5FC51-74F0-E24D-A649-AA11D56B3875}" type="presParOf" srcId="{A8B1CA66-58CB-1340-A761-84A3F0AA54ED}" destId="{DA854385-F9EC-4B44-8C01-219CE5C8856D}" srcOrd="5" destOrd="0" presId="urn:microsoft.com/office/officeart/2005/8/layout/vList2"/>
    <dgm:cxn modelId="{66B94EB7-0F6E-0543-A91E-10A48A7DEEE7}" type="presParOf" srcId="{A8B1CA66-58CB-1340-A761-84A3F0AA54ED}" destId="{F824FD3F-1E13-B745-AFFC-1446DF2F1884}" srcOrd="6" destOrd="0" presId="urn:microsoft.com/office/officeart/2005/8/layout/vList2"/>
    <dgm:cxn modelId="{477C2E30-0242-5C4B-AE21-7464207828AC}" type="presParOf" srcId="{A8B1CA66-58CB-1340-A761-84A3F0AA54ED}" destId="{B286268E-3B81-8F4F-BE46-938BAFC87061}" srcOrd="7" destOrd="0" presId="urn:microsoft.com/office/officeart/2005/8/layout/vList2"/>
    <dgm:cxn modelId="{F0864AE8-779E-5E48-8B0E-B79C1ECFCF51}" type="presParOf" srcId="{A8B1CA66-58CB-1340-A761-84A3F0AA54ED}" destId="{145A36A7-E13C-4546-A9CC-D6F3C20B466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F5465B-E075-4435-B8E1-95FDD9F4F5C3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50F680F4-E15F-49F9-B1BE-1BCDC663BBAC}">
      <dgm:prSet/>
      <dgm:spPr/>
      <dgm:t>
        <a:bodyPr/>
        <a:lstStyle/>
        <a:p>
          <a:r>
            <a:rPr lang="fr-FR"/>
            <a:t>Comment les outils numériques seront mobilisés? Toujours? Ponctuellement?</a:t>
          </a:r>
          <a:endParaRPr lang="en-US"/>
        </a:p>
      </dgm:t>
    </dgm:pt>
    <dgm:pt modelId="{18B4472A-065B-4F0C-869D-32F51E1E767D}" type="parTrans" cxnId="{4FBCCD76-64A3-4369-8D13-C5F07553CAD9}">
      <dgm:prSet/>
      <dgm:spPr/>
      <dgm:t>
        <a:bodyPr/>
        <a:lstStyle/>
        <a:p>
          <a:endParaRPr lang="en-US"/>
        </a:p>
      </dgm:t>
    </dgm:pt>
    <dgm:pt modelId="{D7A9F70B-7CF6-407C-8F0F-D3A59C2F441B}" type="sibTrans" cxnId="{4FBCCD76-64A3-4369-8D13-C5F07553CAD9}">
      <dgm:prSet/>
      <dgm:spPr/>
      <dgm:t>
        <a:bodyPr/>
        <a:lstStyle/>
        <a:p>
          <a:endParaRPr lang="en-US"/>
        </a:p>
      </dgm:t>
    </dgm:pt>
    <dgm:pt modelId="{68ABDBE1-F7BA-4218-B0C7-D9247387503D}">
      <dgm:prSet/>
      <dgm:spPr/>
      <dgm:t>
        <a:bodyPr/>
        <a:lstStyle/>
        <a:p>
          <a:r>
            <a:rPr lang="fr-CH"/>
            <a:t>A quels types d’accompagnement les apprenants ont-ils accès?</a:t>
          </a:r>
          <a:endParaRPr lang="en-US"/>
        </a:p>
      </dgm:t>
    </dgm:pt>
    <dgm:pt modelId="{D58F97D9-F6F1-4EC1-BD32-A5C1FB9D1E0A}" type="parTrans" cxnId="{6B6D458D-8F39-4EFD-B0B4-F76DD74D17DA}">
      <dgm:prSet/>
      <dgm:spPr/>
      <dgm:t>
        <a:bodyPr/>
        <a:lstStyle/>
        <a:p>
          <a:endParaRPr lang="en-US"/>
        </a:p>
      </dgm:t>
    </dgm:pt>
    <dgm:pt modelId="{7D144F7C-EC8C-4A19-9C02-C210E4DFC72B}" type="sibTrans" cxnId="{6B6D458D-8F39-4EFD-B0B4-F76DD74D17DA}">
      <dgm:prSet/>
      <dgm:spPr/>
      <dgm:t>
        <a:bodyPr/>
        <a:lstStyle/>
        <a:p>
          <a:endParaRPr lang="en-US"/>
        </a:p>
      </dgm:t>
    </dgm:pt>
    <dgm:pt modelId="{4400AEF2-D624-4911-9224-64F3EC2BE4CB}">
      <dgm:prSet/>
      <dgm:spPr/>
      <dgm:t>
        <a:bodyPr/>
        <a:lstStyle/>
        <a:p>
          <a:r>
            <a:rPr lang="fr-CH"/>
            <a:t>Impacts -&gt; très large, faire un focus en termes d’observation (motivation, réussite, acquisition de compétences et de connaissances du contenu, temporel, identitaire, inégalité..) ? </a:t>
          </a:r>
          <a:endParaRPr lang="en-US"/>
        </a:p>
      </dgm:t>
    </dgm:pt>
    <dgm:pt modelId="{96340766-3E7F-4D55-99F6-B7A1964ADF55}" type="parTrans" cxnId="{FFCC8317-9F65-4099-93C8-16C73481A9E1}">
      <dgm:prSet/>
      <dgm:spPr/>
      <dgm:t>
        <a:bodyPr/>
        <a:lstStyle/>
        <a:p>
          <a:endParaRPr lang="en-US"/>
        </a:p>
      </dgm:t>
    </dgm:pt>
    <dgm:pt modelId="{F55EE61B-7DE0-45D1-BE21-6F6C6405D3E4}" type="sibTrans" cxnId="{FFCC8317-9F65-4099-93C8-16C73481A9E1}">
      <dgm:prSet/>
      <dgm:spPr/>
      <dgm:t>
        <a:bodyPr/>
        <a:lstStyle/>
        <a:p>
          <a:endParaRPr lang="en-US"/>
        </a:p>
      </dgm:t>
    </dgm:pt>
    <dgm:pt modelId="{0AA37E8B-5BCA-5140-B41E-E06E21708377}" type="pres">
      <dgm:prSet presAssocID="{FCF5465B-E075-4435-B8E1-95FDD9F4F5C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90031B-5E08-6F46-8985-0903FF9A295D}" type="pres">
      <dgm:prSet presAssocID="{50F680F4-E15F-49F9-B1BE-1BCDC663BBAC}" presName="hierRoot1" presStyleCnt="0"/>
      <dgm:spPr/>
    </dgm:pt>
    <dgm:pt modelId="{FD8DB9CD-1940-F04A-8280-D0E94B3EAC92}" type="pres">
      <dgm:prSet presAssocID="{50F680F4-E15F-49F9-B1BE-1BCDC663BBAC}" presName="composite" presStyleCnt="0"/>
      <dgm:spPr/>
    </dgm:pt>
    <dgm:pt modelId="{897AD20B-09DB-174A-9937-1A6B699655FA}" type="pres">
      <dgm:prSet presAssocID="{50F680F4-E15F-49F9-B1BE-1BCDC663BBAC}" presName="background" presStyleLbl="node0" presStyleIdx="0" presStyleCnt="3"/>
      <dgm:spPr/>
    </dgm:pt>
    <dgm:pt modelId="{5A707A76-1DE4-0747-8EC8-5C708E5B3EE3}" type="pres">
      <dgm:prSet presAssocID="{50F680F4-E15F-49F9-B1BE-1BCDC663BBAC}" presName="text" presStyleLbl="fgAcc0" presStyleIdx="0" presStyleCnt="3">
        <dgm:presLayoutVars>
          <dgm:chPref val="3"/>
        </dgm:presLayoutVars>
      </dgm:prSet>
      <dgm:spPr/>
    </dgm:pt>
    <dgm:pt modelId="{BB430E9C-B443-9D4B-A0F2-DECE8A41EC97}" type="pres">
      <dgm:prSet presAssocID="{50F680F4-E15F-49F9-B1BE-1BCDC663BBAC}" presName="hierChild2" presStyleCnt="0"/>
      <dgm:spPr/>
    </dgm:pt>
    <dgm:pt modelId="{568A6E5E-9149-8F4D-B95F-249A96B71CD5}" type="pres">
      <dgm:prSet presAssocID="{68ABDBE1-F7BA-4218-B0C7-D9247387503D}" presName="hierRoot1" presStyleCnt="0"/>
      <dgm:spPr/>
    </dgm:pt>
    <dgm:pt modelId="{68C91481-B2A8-C147-8838-8BCB55B2AA6D}" type="pres">
      <dgm:prSet presAssocID="{68ABDBE1-F7BA-4218-B0C7-D9247387503D}" presName="composite" presStyleCnt="0"/>
      <dgm:spPr/>
    </dgm:pt>
    <dgm:pt modelId="{F5D42E82-860A-744C-810C-E99DE324EAAC}" type="pres">
      <dgm:prSet presAssocID="{68ABDBE1-F7BA-4218-B0C7-D9247387503D}" presName="background" presStyleLbl="node0" presStyleIdx="1" presStyleCnt="3"/>
      <dgm:spPr/>
    </dgm:pt>
    <dgm:pt modelId="{4E53CDDA-8957-FD41-80EA-58B0D39DFE46}" type="pres">
      <dgm:prSet presAssocID="{68ABDBE1-F7BA-4218-B0C7-D9247387503D}" presName="text" presStyleLbl="fgAcc0" presStyleIdx="1" presStyleCnt="3">
        <dgm:presLayoutVars>
          <dgm:chPref val="3"/>
        </dgm:presLayoutVars>
      </dgm:prSet>
      <dgm:spPr/>
    </dgm:pt>
    <dgm:pt modelId="{62895E72-276C-9949-B3E2-0AE2F6629EB0}" type="pres">
      <dgm:prSet presAssocID="{68ABDBE1-F7BA-4218-B0C7-D9247387503D}" presName="hierChild2" presStyleCnt="0"/>
      <dgm:spPr/>
    </dgm:pt>
    <dgm:pt modelId="{AE983632-AA06-1E4E-8C62-5CADA457EA57}" type="pres">
      <dgm:prSet presAssocID="{4400AEF2-D624-4911-9224-64F3EC2BE4CB}" presName="hierRoot1" presStyleCnt="0"/>
      <dgm:spPr/>
    </dgm:pt>
    <dgm:pt modelId="{95E02ABE-FB8C-5F48-A49C-A2760978F025}" type="pres">
      <dgm:prSet presAssocID="{4400AEF2-D624-4911-9224-64F3EC2BE4CB}" presName="composite" presStyleCnt="0"/>
      <dgm:spPr/>
    </dgm:pt>
    <dgm:pt modelId="{EE99FCC2-5922-D940-9B61-DB2139BFA6DE}" type="pres">
      <dgm:prSet presAssocID="{4400AEF2-D624-4911-9224-64F3EC2BE4CB}" presName="background" presStyleLbl="node0" presStyleIdx="2" presStyleCnt="3"/>
      <dgm:spPr/>
    </dgm:pt>
    <dgm:pt modelId="{1DAD5A4C-6A38-A54A-8EC1-9D4FCD02CDF2}" type="pres">
      <dgm:prSet presAssocID="{4400AEF2-D624-4911-9224-64F3EC2BE4CB}" presName="text" presStyleLbl="fgAcc0" presStyleIdx="2" presStyleCnt="3">
        <dgm:presLayoutVars>
          <dgm:chPref val="3"/>
        </dgm:presLayoutVars>
      </dgm:prSet>
      <dgm:spPr/>
    </dgm:pt>
    <dgm:pt modelId="{CBE5C313-B5CD-5540-9222-A26A3548EFC9}" type="pres">
      <dgm:prSet presAssocID="{4400AEF2-D624-4911-9224-64F3EC2BE4CB}" presName="hierChild2" presStyleCnt="0"/>
      <dgm:spPr/>
    </dgm:pt>
  </dgm:ptLst>
  <dgm:cxnLst>
    <dgm:cxn modelId="{25184403-2B7F-D44A-BE27-8AAB38AA8FB6}" type="presOf" srcId="{4400AEF2-D624-4911-9224-64F3EC2BE4CB}" destId="{1DAD5A4C-6A38-A54A-8EC1-9D4FCD02CDF2}" srcOrd="0" destOrd="0" presId="urn:microsoft.com/office/officeart/2005/8/layout/hierarchy1"/>
    <dgm:cxn modelId="{FFCC8317-9F65-4099-93C8-16C73481A9E1}" srcId="{FCF5465B-E075-4435-B8E1-95FDD9F4F5C3}" destId="{4400AEF2-D624-4911-9224-64F3EC2BE4CB}" srcOrd="2" destOrd="0" parTransId="{96340766-3E7F-4D55-99F6-B7A1964ADF55}" sibTransId="{F55EE61B-7DE0-45D1-BE21-6F6C6405D3E4}"/>
    <dgm:cxn modelId="{4FBCCD76-64A3-4369-8D13-C5F07553CAD9}" srcId="{FCF5465B-E075-4435-B8E1-95FDD9F4F5C3}" destId="{50F680F4-E15F-49F9-B1BE-1BCDC663BBAC}" srcOrd="0" destOrd="0" parTransId="{18B4472A-065B-4F0C-869D-32F51E1E767D}" sibTransId="{D7A9F70B-7CF6-407C-8F0F-D3A59C2F441B}"/>
    <dgm:cxn modelId="{6B6D458D-8F39-4EFD-B0B4-F76DD74D17DA}" srcId="{FCF5465B-E075-4435-B8E1-95FDD9F4F5C3}" destId="{68ABDBE1-F7BA-4218-B0C7-D9247387503D}" srcOrd="1" destOrd="0" parTransId="{D58F97D9-F6F1-4EC1-BD32-A5C1FB9D1E0A}" sibTransId="{7D144F7C-EC8C-4A19-9C02-C210E4DFC72B}"/>
    <dgm:cxn modelId="{07BEF396-D2DE-BB4F-994D-BF83C5F133F4}" type="presOf" srcId="{68ABDBE1-F7BA-4218-B0C7-D9247387503D}" destId="{4E53CDDA-8957-FD41-80EA-58B0D39DFE46}" srcOrd="0" destOrd="0" presId="urn:microsoft.com/office/officeart/2005/8/layout/hierarchy1"/>
    <dgm:cxn modelId="{C68EF2C0-5CE5-524B-B5CB-C7F23720D700}" type="presOf" srcId="{50F680F4-E15F-49F9-B1BE-1BCDC663BBAC}" destId="{5A707A76-1DE4-0747-8EC8-5C708E5B3EE3}" srcOrd="0" destOrd="0" presId="urn:microsoft.com/office/officeart/2005/8/layout/hierarchy1"/>
    <dgm:cxn modelId="{78A344C4-A27D-CC4F-A25D-C812D41D8C7F}" type="presOf" srcId="{FCF5465B-E075-4435-B8E1-95FDD9F4F5C3}" destId="{0AA37E8B-5BCA-5140-B41E-E06E21708377}" srcOrd="0" destOrd="0" presId="urn:microsoft.com/office/officeart/2005/8/layout/hierarchy1"/>
    <dgm:cxn modelId="{EBF355B1-FBE5-904D-9AFF-EDB3EF9ACCF2}" type="presParOf" srcId="{0AA37E8B-5BCA-5140-B41E-E06E21708377}" destId="{0090031B-5E08-6F46-8985-0903FF9A295D}" srcOrd="0" destOrd="0" presId="urn:microsoft.com/office/officeart/2005/8/layout/hierarchy1"/>
    <dgm:cxn modelId="{D292F58A-85F2-1044-8602-6D3422F3A2DB}" type="presParOf" srcId="{0090031B-5E08-6F46-8985-0903FF9A295D}" destId="{FD8DB9CD-1940-F04A-8280-D0E94B3EAC92}" srcOrd="0" destOrd="0" presId="urn:microsoft.com/office/officeart/2005/8/layout/hierarchy1"/>
    <dgm:cxn modelId="{ED179AE3-D5D2-2642-B5BE-5D877B270464}" type="presParOf" srcId="{FD8DB9CD-1940-F04A-8280-D0E94B3EAC92}" destId="{897AD20B-09DB-174A-9937-1A6B699655FA}" srcOrd="0" destOrd="0" presId="urn:microsoft.com/office/officeart/2005/8/layout/hierarchy1"/>
    <dgm:cxn modelId="{AD9CB4D8-D54A-BC4B-AFCB-9A54886562C2}" type="presParOf" srcId="{FD8DB9CD-1940-F04A-8280-D0E94B3EAC92}" destId="{5A707A76-1DE4-0747-8EC8-5C708E5B3EE3}" srcOrd="1" destOrd="0" presId="urn:microsoft.com/office/officeart/2005/8/layout/hierarchy1"/>
    <dgm:cxn modelId="{203544DA-8DB1-A34F-8DCB-F152FBFE6D48}" type="presParOf" srcId="{0090031B-5E08-6F46-8985-0903FF9A295D}" destId="{BB430E9C-B443-9D4B-A0F2-DECE8A41EC97}" srcOrd="1" destOrd="0" presId="urn:microsoft.com/office/officeart/2005/8/layout/hierarchy1"/>
    <dgm:cxn modelId="{28BDD755-DDB3-D149-A807-0E85578C8E79}" type="presParOf" srcId="{0AA37E8B-5BCA-5140-B41E-E06E21708377}" destId="{568A6E5E-9149-8F4D-B95F-249A96B71CD5}" srcOrd="1" destOrd="0" presId="urn:microsoft.com/office/officeart/2005/8/layout/hierarchy1"/>
    <dgm:cxn modelId="{E382DE8D-033D-314B-97A2-C783D616BF5F}" type="presParOf" srcId="{568A6E5E-9149-8F4D-B95F-249A96B71CD5}" destId="{68C91481-B2A8-C147-8838-8BCB55B2AA6D}" srcOrd="0" destOrd="0" presId="urn:microsoft.com/office/officeart/2005/8/layout/hierarchy1"/>
    <dgm:cxn modelId="{4D41C794-367A-9746-A8B8-E3117DD1CB48}" type="presParOf" srcId="{68C91481-B2A8-C147-8838-8BCB55B2AA6D}" destId="{F5D42E82-860A-744C-810C-E99DE324EAAC}" srcOrd="0" destOrd="0" presId="urn:microsoft.com/office/officeart/2005/8/layout/hierarchy1"/>
    <dgm:cxn modelId="{A189F702-4092-4247-811D-5EB4F601CB0B}" type="presParOf" srcId="{68C91481-B2A8-C147-8838-8BCB55B2AA6D}" destId="{4E53CDDA-8957-FD41-80EA-58B0D39DFE46}" srcOrd="1" destOrd="0" presId="urn:microsoft.com/office/officeart/2005/8/layout/hierarchy1"/>
    <dgm:cxn modelId="{E118D07D-457E-664F-BFD9-26A873F1F5DC}" type="presParOf" srcId="{568A6E5E-9149-8F4D-B95F-249A96B71CD5}" destId="{62895E72-276C-9949-B3E2-0AE2F6629EB0}" srcOrd="1" destOrd="0" presId="urn:microsoft.com/office/officeart/2005/8/layout/hierarchy1"/>
    <dgm:cxn modelId="{6AF2390A-7C23-A241-912D-6F83ED8859E4}" type="presParOf" srcId="{0AA37E8B-5BCA-5140-B41E-E06E21708377}" destId="{AE983632-AA06-1E4E-8C62-5CADA457EA57}" srcOrd="2" destOrd="0" presId="urn:microsoft.com/office/officeart/2005/8/layout/hierarchy1"/>
    <dgm:cxn modelId="{63B14D4D-B440-3449-8296-8FF38980D8C4}" type="presParOf" srcId="{AE983632-AA06-1E4E-8C62-5CADA457EA57}" destId="{95E02ABE-FB8C-5F48-A49C-A2760978F025}" srcOrd="0" destOrd="0" presId="urn:microsoft.com/office/officeart/2005/8/layout/hierarchy1"/>
    <dgm:cxn modelId="{9F11B46B-475D-454B-947F-885EC178912E}" type="presParOf" srcId="{95E02ABE-FB8C-5F48-A49C-A2760978F025}" destId="{EE99FCC2-5922-D940-9B61-DB2139BFA6DE}" srcOrd="0" destOrd="0" presId="urn:microsoft.com/office/officeart/2005/8/layout/hierarchy1"/>
    <dgm:cxn modelId="{8B391CAD-D202-2542-9D26-58ECD77D66FB}" type="presParOf" srcId="{95E02ABE-FB8C-5F48-A49C-A2760978F025}" destId="{1DAD5A4C-6A38-A54A-8EC1-9D4FCD02CDF2}" srcOrd="1" destOrd="0" presId="urn:microsoft.com/office/officeart/2005/8/layout/hierarchy1"/>
    <dgm:cxn modelId="{25DE030A-AD5F-7F4A-B343-605A768CC607}" type="presParOf" srcId="{AE983632-AA06-1E4E-8C62-5CADA457EA57}" destId="{CBE5C313-B5CD-5540-9222-A26A3548EFC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B9FCD-6FE6-7B4C-8F76-B3B878026985}">
      <dsp:nvSpPr>
        <dsp:cNvPr id="0" name=""/>
        <dsp:cNvSpPr/>
      </dsp:nvSpPr>
      <dsp:spPr>
        <a:xfrm>
          <a:off x="0" y="97928"/>
          <a:ext cx="8521700" cy="5791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500" b="1" kern="1200"/>
            <a:t>Enseignants : Comment puis-je intégrer efficacement les outils numériques dans ma pratique sans alourdir ma charge de travail ni perdre en qualité pédagogique ?</a:t>
          </a:r>
          <a:endParaRPr lang="en-US" sz="1500" kern="1200"/>
        </a:p>
      </dsp:txBody>
      <dsp:txXfrm>
        <a:off x="28272" y="126200"/>
        <a:ext cx="8465156" cy="522605"/>
      </dsp:txXfrm>
    </dsp:sp>
    <dsp:sp modelId="{32472412-6F1E-C044-B2E6-DFB12BCE0F3F}">
      <dsp:nvSpPr>
        <dsp:cNvPr id="0" name=""/>
        <dsp:cNvSpPr/>
      </dsp:nvSpPr>
      <dsp:spPr>
        <a:xfrm>
          <a:off x="0" y="720278"/>
          <a:ext cx="8521700" cy="5791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500" b="1" kern="1200"/>
            <a:t>Apprenants / Enseignants : Comment le numérique peut-il réellement m’aider à apprendre de manière flexible sans devenir un obstacle si je maîtrise mal ces outils?</a:t>
          </a:r>
          <a:endParaRPr lang="en-US" sz="1500" kern="1200"/>
        </a:p>
      </dsp:txBody>
      <dsp:txXfrm>
        <a:off x="28272" y="748550"/>
        <a:ext cx="8465156" cy="522605"/>
      </dsp:txXfrm>
    </dsp:sp>
    <dsp:sp modelId="{8C1EBD51-D022-EC4B-BDED-4BE91BB15160}">
      <dsp:nvSpPr>
        <dsp:cNvPr id="0" name=""/>
        <dsp:cNvSpPr/>
      </dsp:nvSpPr>
      <dsp:spPr>
        <a:xfrm>
          <a:off x="0" y="1342628"/>
          <a:ext cx="8521700" cy="5791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1" kern="1200"/>
            <a:t>Comment les institutions accompagnent les enseignants/apprenants dans cette transitions pédagogique (numérique)?</a:t>
          </a:r>
          <a:endParaRPr lang="en-US" sz="1500" kern="1200"/>
        </a:p>
      </dsp:txBody>
      <dsp:txXfrm>
        <a:off x="28272" y="1370900"/>
        <a:ext cx="8465156" cy="522605"/>
      </dsp:txXfrm>
    </dsp:sp>
    <dsp:sp modelId="{F824FD3F-1E13-B745-AFFC-1446DF2F1884}">
      <dsp:nvSpPr>
        <dsp:cNvPr id="0" name=""/>
        <dsp:cNvSpPr/>
      </dsp:nvSpPr>
      <dsp:spPr>
        <a:xfrm>
          <a:off x="0" y="1964979"/>
          <a:ext cx="8521700" cy="5791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1" kern="1200"/>
            <a:t>Comment se positionnent les acteurs face à ces outils numériques? </a:t>
          </a:r>
          <a:endParaRPr lang="en-US" sz="1500" kern="1200"/>
        </a:p>
      </dsp:txBody>
      <dsp:txXfrm>
        <a:off x="28272" y="1993251"/>
        <a:ext cx="8465156" cy="522605"/>
      </dsp:txXfrm>
    </dsp:sp>
    <dsp:sp modelId="{145A36A7-E13C-4546-A9CC-D6F3C20B4667}">
      <dsp:nvSpPr>
        <dsp:cNvPr id="0" name=""/>
        <dsp:cNvSpPr/>
      </dsp:nvSpPr>
      <dsp:spPr>
        <a:xfrm>
          <a:off x="0" y="2587329"/>
          <a:ext cx="8521700" cy="5791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1" kern="1200"/>
            <a:t>En quoi cet outil numérique influence la motivation des enseignants/apprenants? Freins/motivateur?</a:t>
          </a:r>
          <a:endParaRPr lang="en-US" sz="1500" kern="1200"/>
        </a:p>
      </dsp:txBody>
      <dsp:txXfrm>
        <a:off x="28272" y="2615601"/>
        <a:ext cx="8465156" cy="522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AD20B-09DB-174A-9937-1A6B699655FA}">
      <dsp:nvSpPr>
        <dsp:cNvPr id="0" name=""/>
        <dsp:cNvSpPr/>
      </dsp:nvSpPr>
      <dsp:spPr>
        <a:xfrm>
          <a:off x="0" y="744748"/>
          <a:ext cx="2396728" cy="1521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707A76-1DE4-0747-8EC8-5C708E5B3EE3}">
      <dsp:nvSpPr>
        <dsp:cNvPr id="0" name=""/>
        <dsp:cNvSpPr/>
      </dsp:nvSpPr>
      <dsp:spPr>
        <a:xfrm>
          <a:off x="266303" y="997736"/>
          <a:ext cx="2396728" cy="1521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Comment les outils numériques seront mobilisés? Toujours? Ponctuellement?</a:t>
          </a:r>
          <a:endParaRPr lang="en-US" sz="1300" kern="1200"/>
        </a:p>
      </dsp:txBody>
      <dsp:txXfrm>
        <a:off x="310879" y="1042312"/>
        <a:ext cx="2307576" cy="1432770"/>
      </dsp:txXfrm>
    </dsp:sp>
    <dsp:sp modelId="{F5D42E82-860A-744C-810C-E99DE324EAAC}">
      <dsp:nvSpPr>
        <dsp:cNvPr id="0" name=""/>
        <dsp:cNvSpPr/>
      </dsp:nvSpPr>
      <dsp:spPr>
        <a:xfrm>
          <a:off x="2929334" y="744748"/>
          <a:ext cx="2396728" cy="1521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53CDDA-8957-FD41-80EA-58B0D39DFE46}">
      <dsp:nvSpPr>
        <dsp:cNvPr id="0" name=""/>
        <dsp:cNvSpPr/>
      </dsp:nvSpPr>
      <dsp:spPr>
        <a:xfrm>
          <a:off x="3195637" y="997736"/>
          <a:ext cx="2396728" cy="1521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300" kern="1200"/>
            <a:t>A quels types d’accompagnement les apprenants ont-ils accès?</a:t>
          </a:r>
          <a:endParaRPr lang="en-US" sz="1300" kern="1200"/>
        </a:p>
      </dsp:txBody>
      <dsp:txXfrm>
        <a:off x="3240213" y="1042312"/>
        <a:ext cx="2307576" cy="1432770"/>
      </dsp:txXfrm>
    </dsp:sp>
    <dsp:sp modelId="{EE99FCC2-5922-D940-9B61-DB2139BFA6DE}">
      <dsp:nvSpPr>
        <dsp:cNvPr id="0" name=""/>
        <dsp:cNvSpPr/>
      </dsp:nvSpPr>
      <dsp:spPr>
        <a:xfrm>
          <a:off x="5858668" y="744748"/>
          <a:ext cx="2396728" cy="1521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AD5A4C-6A38-A54A-8EC1-9D4FCD02CDF2}">
      <dsp:nvSpPr>
        <dsp:cNvPr id="0" name=""/>
        <dsp:cNvSpPr/>
      </dsp:nvSpPr>
      <dsp:spPr>
        <a:xfrm>
          <a:off x="6124971" y="997736"/>
          <a:ext cx="2396728" cy="1521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300" kern="1200"/>
            <a:t>Impacts -&gt; très large, faire un focus en termes d’observation (motivation, réussite, acquisition de compétences et de connaissances du contenu, temporel, identitaire, inégalité..) ? </a:t>
          </a:r>
          <a:endParaRPr lang="en-US" sz="1300" kern="1200"/>
        </a:p>
      </dsp:txBody>
      <dsp:txXfrm>
        <a:off x="6169547" y="1042312"/>
        <a:ext cx="2307576" cy="1432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3;n">
            <a:extLst>
              <a:ext uri="{FF2B5EF4-FFF2-40B4-BE49-F238E27FC236}">
                <a16:creationId xmlns:a16="http://schemas.microsoft.com/office/drawing/2014/main" id="{758A8301-29C9-48CC-A3B6-175E1D3B3C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Google Shape;4;n">
            <a:extLst>
              <a:ext uri="{FF2B5EF4-FFF2-40B4-BE49-F238E27FC236}">
                <a16:creationId xmlns:a16="http://schemas.microsoft.com/office/drawing/2014/main" id="{FD93D2DD-8F1D-4DB1-87EC-B6BEA641C50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69;gcac4c67311_0_10:notes">
            <a:extLst>
              <a:ext uri="{FF2B5EF4-FFF2-40B4-BE49-F238E27FC236}">
                <a16:creationId xmlns:a16="http://schemas.microsoft.com/office/drawing/2014/main" id="{519D4D9E-9992-4DDD-8E71-11B8EEF07CF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1267" name="Google Shape;70;gcac4c67311_0_10:notes">
            <a:extLst>
              <a:ext uri="{FF2B5EF4-FFF2-40B4-BE49-F238E27FC236}">
                <a16:creationId xmlns:a16="http://schemas.microsoft.com/office/drawing/2014/main" id="{A0C903FC-5362-402A-88A4-C1508E35A46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fr-FR" alt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96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69;gcac4c67311_0_10:notes">
            <a:extLst>
              <a:ext uri="{FF2B5EF4-FFF2-40B4-BE49-F238E27FC236}">
                <a16:creationId xmlns:a16="http://schemas.microsoft.com/office/drawing/2014/main" id="{519D4D9E-9992-4DDD-8E71-11B8EEF07CF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1267" name="Google Shape;70;gcac4c67311_0_10:notes">
            <a:extLst>
              <a:ext uri="{FF2B5EF4-FFF2-40B4-BE49-F238E27FC236}">
                <a16:creationId xmlns:a16="http://schemas.microsoft.com/office/drawing/2014/main" id="{A0C903FC-5362-402A-88A4-C1508E35A46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fr-FR" alt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81;gcac4c67311_0_20:notes">
            <a:extLst>
              <a:ext uri="{FF2B5EF4-FFF2-40B4-BE49-F238E27FC236}">
                <a16:creationId xmlns:a16="http://schemas.microsoft.com/office/drawing/2014/main" id="{7F3C7E3D-3024-446C-B2E3-6ECC23EE54B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5363" name="Google Shape;82;gcac4c67311_0_20:notes">
            <a:extLst>
              <a:ext uri="{FF2B5EF4-FFF2-40B4-BE49-F238E27FC236}">
                <a16:creationId xmlns:a16="http://schemas.microsoft.com/office/drawing/2014/main" id="{D362A5AA-CDDB-47FD-B051-818DAF64B36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fr-FR" alt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93;gcac4c67311_0_25:notes">
            <a:extLst>
              <a:ext uri="{FF2B5EF4-FFF2-40B4-BE49-F238E27FC236}">
                <a16:creationId xmlns:a16="http://schemas.microsoft.com/office/drawing/2014/main" id="{C0161963-807B-4284-9EA6-DDCB5094B16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9459" name="Google Shape;94;gcac4c67311_0_25:notes">
            <a:extLst>
              <a:ext uri="{FF2B5EF4-FFF2-40B4-BE49-F238E27FC236}">
                <a16:creationId xmlns:a16="http://schemas.microsoft.com/office/drawing/2014/main" id="{0BAB9208-FC71-4CFA-8DB0-5F5CB943C2F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fr-FR" alt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Google Shape;8;p1">
            <a:extLst>
              <a:ext uri="{FF2B5EF4-FFF2-40B4-BE49-F238E27FC236}">
                <a16:creationId xmlns:a16="http://schemas.microsoft.com/office/drawing/2014/main" id="{0AE365E1-9ED8-4E01-8540-DAD87D121A0F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BF9EE-6C77-43FA-817B-A103967BB95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3510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Vid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2F44FB88-0974-4BA0-8FB0-7CCFBC600B98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1DB98-1559-46DC-A661-EC600BEDCFF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939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Google Shape;8;p1">
            <a:extLst>
              <a:ext uri="{FF2B5EF4-FFF2-40B4-BE49-F238E27FC236}">
                <a16:creationId xmlns:a16="http://schemas.microsoft.com/office/drawing/2014/main" id="{ECF598BF-C459-4153-9491-0C787523C099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C4CAF-22E1-4DE9-A4D8-D26715D9C24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604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09A5DCFB-6545-405B-88E5-0B26EC493724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136D3-CE77-4094-B0D0-241772D6C6D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523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Google Shape;8;p1">
            <a:extLst>
              <a:ext uri="{FF2B5EF4-FFF2-40B4-BE49-F238E27FC236}">
                <a16:creationId xmlns:a16="http://schemas.microsoft.com/office/drawing/2014/main" id="{374082E8-F922-4B27-9484-903E399846A7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7A2E56-1429-45CF-AA2F-3F5370BFBD0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77253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Google Shape;8;p1">
            <a:extLst>
              <a:ext uri="{FF2B5EF4-FFF2-40B4-BE49-F238E27FC236}">
                <a16:creationId xmlns:a16="http://schemas.microsoft.com/office/drawing/2014/main" id="{1E4CA8B6-1670-47C1-BC48-938FB1CB60AE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26F80-2CDA-4DF4-A4C6-038900803AF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0932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Google Shape;8;p1">
            <a:extLst>
              <a:ext uri="{FF2B5EF4-FFF2-40B4-BE49-F238E27FC236}">
                <a16:creationId xmlns:a16="http://schemas.microsoft.com/office/drawing/2014/main" id="{2E6DA3E3-57B1-4CE7-9946-A2EBEEE92470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1C493B-DE4D-4DBF-8138-9849C1FF79B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592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6;p9">
            <a:extLst>
              <a:ext uri="{FF2B5EF4-FFF2-40B4-BE49-F238E27FC236}">
                <a16:creationId xmlns:a16="http://schemas.microsoft.com/office/drawing/2014/main" id="{9E6BE99E-1FCD-4EA8-B149-2EFB7FCB7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fr-FR"/>
              <a:t>Modifiez le style des sous-titres du masque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Google Shape;40;p9">
            <a:extLst>
              <a:ext uri="{FF2B5EF4-FFF2-40B4-BE49-F238E27FC236}">
                <a16:creationId xmlns:a16="http://schemas.microsoft.com/office/drawing/2014/main" id="{7C7F36F4-CCD5-435C-9544-EC1431D4D1FB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BA5D822-2BB3-4871-A090-9053865817C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993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Google Shape;8;p1">
            <a:extLst>
              <a:ext uri="{FF2B5EF4-FFF2-40B4-BE49-F238E27FC236}">
                <a16:creationId xmlns:a16="http://schemas.microsoft.com/office/drawing/2014/main" id="{5C0A172D-B387-4046-BD68-017AE49AD5E1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A909C-9D30-4091-929E-D42A2DE92CD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323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Google Shape;8;p1">
            <a:extLst>
              <a:ext uri="{FF2B5EF4-FFF2-40B4-BE49-F238E27FC236}">
                <a16:creationId xmlns:a16="http://schemas.microsoft.com/office/drawing/2014/main" id="{C212A5A7-CE86-444A-A988-53A49D62E07D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E8EB4-267B-4952-B189-DD305CD3353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332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>
            <a:extLst>
              <a:ext uri="{FF2B5EF4-FFF2-40B4-BE49-F238E27FC236}">
                <a16:creationId xmlns:a16="http://schemas.microsoft.com/office/drawing/2014/main" id="{E5D7C5B8-AA74-4332-A320-3C856253F14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11150" y="444500"/>
            <a:ext cx="85217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>
              <a:sym typeface="Arial" panose="020B0604020202020204" pitchFamily="34" charset="0"/>
            </a:endParaRPr>
          </a:p>
        </p:txBody>
      </p:sp>
      <p:sp>
        <p:nvSpPr>
          <p:cNvPr id="1027" name="Google Shape;7;p1">
            <a:extLst>
              <a:ext uri="{FF2B5EF4-FFF2-40B4-BE49-F238E27FC236}">
                <a16:creationId xmlns:a16="http://schemas.microsoft.com/office/drawing/2014/main" id="{C79B4B4E-D44D-49CF-A7AA-98E1D8A2689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>
              <a:sym typeface="Arial" panose="020B0604020202020204" pitchFamily="34" charset="0"/>
            </a:endParaRPr>
          </a:p>
        </p:txBody>
      </p:sp>
      <p:sp>
        <p:nvSpPr>
          <p:cNvPr id="1028" name="Google Shape;8;p1">
            <a:extLst>
              <a:ext uri="{FF2B5EF4-FFF2-40B4-BE49-F238E27FC236}">
                <a16:creationId xmlns:a16="http://schemas.microsoft.com/office/drawing/2014/main" id="{7AEA53FC-5CB6-484E-A6C3-A88D4852FFF3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fld id="{2C1D34D6-297B-4CFF-A282-398846E36BB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1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ECBD3-B50D-E6A9-34F4-5B2D4078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</p:spPr>
        <p:txBody>
          <a:bodyPr wrap="square" anchor="ctr">
            <a:normAutofit/>
          </a:bodyPr>
          <a:lstStyle/>
          <a:p>
            <a:r>
              <a:rPr lang="fr-BE" b="1" kern="100" dirty="0">
                <a:effectLst/>
              </a:rPr>
              <a:t>Le numérique dans l’Enseignement pour Adultes en Belgique francophone</a:t>
            </a:r>
            <a:br>
              <a:rPr lang="fr-FR" kern="100" dirty="0">
                <a:effectLst/>
              </a:rPr>
            </a:br>
            <a:endParaRPr lang="fr-FR" dirty="0"/>
          </a:p>
        </p:txBody>
      </p:sp>
      <p:pic>
        <p:nvPicPr>
          <p:cNvPr id="6" name="Graphique 5" descr="Programmatrice contour">
            <a:extLst>
              <a:ext uri="{FF2B5EF4-FFF2-40B4-BE49-F238E27FC236}">
                <a16:creationId xmlns:a16="http://schemas.microsoft.com/office/drawing/2014/main" id="{B1E54F97-201E-8838-86DA-AA40EC3D5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4356" y="2821043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4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>
            <a:extLst>
              <a:ext uri="{FF2B5EF4-FFF2-40B4-BE49-F238E27FC236}">
                <a16:creationId xmlns:a16="http://schemas.microsoft.com/office/drawing/2014/main" id="{807F9BC1-0A7D-43BD-9630-874DE3C357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 wrap="square" anchor="ctr">
            <a:normAutofit/>
          </a:bodyPr>
          <a:lstStyle/>
          <a:p>
            <a:pPr eaLnBrk="1" fontAlgn="auto" hangingPunct="1">
              <a:lnSpc>
                <a:spcPct val="90000"/>
              </a:lnSpc>
              <a:buClr>
                <a:schemeClr val="dk1"/>
              </a:buClr>
              <a:buFont typeface="Arial"/>
              <a:buNone/>
              <a:defRPr/>
            </a:pPr>
            <a:r>
              <a:rPr lang="fr-FR" sz="2600" b="1"/>
              <a:t>Les questions d’acteurs / du terrain ...</a:t>
            </a:r>
          </a:p>
        </p:txBody>
      </p:sp>
      <p:graphicFrame>
        <p:nvGraphicFramePr>
          <p:cNvPr id="75" name="Google Shape;73;p16">
            <a:extLst>
              <a:ext uri="{FF2B5EF4-FFF2-40B4-BE49-F238E27FC236}">
                <a16:creationId xmlns:a16="http://schemas.microsoft.com/office/drawing/2014/main" id="{C1380F81-A705-B3D8-9B0D-2C1F5D35B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6843556"/>
              </p:ext>
            </p:extLst>
          </p:nvPr>
        </p:nvGraphicFramePr>
        <p:xfrm>
          <a:off x="311150" y="1208088"/>
          <a:ext cx="85217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688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>
            <a:extLst>
              <a:ext uri="{FF2B5EF4-FFF2-40B4-BE49-F238E27FC236}">
                <a16:creationId xmlns:a16="http://schemas.microsoft.com/office/drawing/2014/main" id="{807F9BC1-0A7D-43BD-9630-874DE3C357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 wrap="square" anchor="ctr">
            <a:normAutofit/>
          </a:bodyPr>
          <a:lstStyle/>
          <a:p>
            <a:pPr eaLnBrk="1" fontAlgn="auto" hangingPunct="1">
              <a:lnSpc>
                <a:spcPct val="90000"/>
              </a:lnSpc>
              <a:buClr>
                <a:schemeClr val="dk1"/>
              </a:buClr>
              <a:buFont typeface="Arial"/>
              <a:buNone/>
              <a:defRPr/>
            </a:pPr>
            <a:r>
              <a:rPr lang="fr-FR" sz="2300" b="1"/>
              <a:t>Les zones d’ombres… ce qui nous paraît énigmatique...</a:t>
            </a:r>
          </a:p>
        </p:txBody>
      </p:sp>
      <p:graphicFrame>
        <p:nvGraphicFramePr>
          <p:cNvPr id="75" name="Google Shape;73;p16">
            <a:extLst>
              <a:ext uri="{FF2B5EF4-FFF2-40B4-BE49-F238E27FC236}">
                <a16:creationId xmlns:a16="http://schemas.microsoft.com/office/drawing/2014/main" id="{0A30D133-ED05-F436-A73D-65ED88004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5377222"/>
              </p:ext>
            </p:extLst>
          </p:nvPr>
        </p:nvGraphicFramePr>
        <p:xfrm>
          <a:off x="311150" y="1208088"/>
          <a:ext cx="85217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Google Shape;85;p18">
            <a:extLst>
              <a:ext uri="{FF2B5EF4-FFF2-40B4-BE49-F238E27FC236}">
                <a16:creationId xmlns:a16="http://schemas.microsoft.com/office/drawing/2014/main" id="{4BF694DD-D12A-461D-ACC3-F7993C7D463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27961" y="957652"/>
            <a:ext cx="2596942" cy="3449455"/>
          </a:xfrm>
        </p:spPr>
        <p:txBody>
          <a:bodyPr>
            <a:normAutofit/>
          </a:bodyPr>
          <a:lstStyle/>
          <a:p>
            <a:pPr marL="0" indent="0" fontAlgn="auto">
              <a:lnSpc>
                <a:spcPct val="115000"/>
              </a:lnSpc>
              <a:buClr>
                <a:schemeClr val="dk2"/>
              </a:buClr>
              <a:buNone/>
              <a:defRPr/>
            </a:pPr>
            <a:r>
              <a:rPr lang="fr" sz="1800" b="1" dirty="0">
                <a:solidFill>
                  <a:schemeClr val="dk1"/>
                </a:solidFill>
                <a:sym typeface="Arial"/>
              </a:rPr>
              <a:t>La question de recherche </a:t>
            </a:r>
            <a:r>
              <a:rPr lang="fr-FR" sz="1800" b="1" dirty="0">
                <a:solidFill>
                  <a:schemeClr val="dk1"/>
                </a:solidFill>
                <a:sym typeface="Arial"/>
              </a:rPr>
              <a:t>:</a:t>
            </a:r>
            <a:endParaRPr lang="fr-FR" sz="1800" b="1" dirty="0">
              <a:sym typeface="Arial"/>
            </a:endParaRPr>
          </a:p>
          <a:p>
            <a:pPr marL="0" indent="0" fontAlgn="auto">
              <a:lnSpc>
                <a:spcPct val="115000"/>
              </a:lnSpc>
              <a:buClr>
                <a:schemeClr val="dk2"/>
              </a:buClr>
              <a:buNone/>
              <a:defRPr/>
            </a:pPr>
            <a:endParaRPr lang="fr-FR" sz="1800" b="1" dirty="0">
              <a:solidFill>
                <a:srgbClr val="C00000"/>
              </a:solidFill>
              <a:sym typeface="Arial"/>
            </a:endParaRPr>
          </a:p>
          <a:p>
            <a:pPr marL="0" indent="0" fontAlgn="auto">
              <a:lnSpc>
                <a:spcPct val="115000"/>
              </a:lnSpc>
              <a:buClr>
                <a:schemeClr val="dk2"/>
              </a:buClr>
              <a:buNone/>
              <a:defRPr/>
            </a:pPr>
            <a:r>
              <a:rPr lang="fr-FR" sz="1800" b="1" dirty="0">
                <a:solidFill>
                  <a:srgbClr val="C00000"/>
                </a:solidFill>
                <a:sym typeface="Arial"/>
              </a:rPr>
              <a:t>En quoi les outils numériques participent ou pas à la motivation, à la transformation ou à l’apprentissage?</a:t>
            </a:r>
          </a:p>
        </p:txBody>
      </p:sp>
      <p:sp>
        <p:nvSpPr>
          <p:cNvPr id="5" name="Google Shape;85;p18">
            <a:extLst>
              <a:ext uri="{FF2B5EF4-FFF2-40B4-BE49-F238E27FC236}">
                <a16:creationId xmlns:a16="http://schemas.microsoft.com/office/drawing/2014/main" id="{EBB29D6D-BF6B-4734-8677-52EF842EB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2124" y="957652"/>
            <a:ext cx="3624904" cy="423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lvl="0" indent="-34290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●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marL="914400" lvl="1" indent="-31750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○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marL="1371600" lvl="2" indent="-31750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■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marL="1828800" lvl="3" indent="-31750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●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marL="2286000" lvl="4" indent="-31750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○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L="2743200" marR="0" lvl="5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ts val="1200"/>
              </a:spcAft>
              <a:buSzPts val="1100"/>
              <a:buNone/>
            </a:pPr>
            <a:r>
              <a:rPr lang="fr-FR" sz="1800" b="1" dirty="0">
                <a:solidFill>
                  <a:schemeClr val="dk1"/>
                </a:solidFill>
                <a:sym typeface="Arial"/>
              </a:rPr>
              <a:t>Hypothèses : </a:t>
            </a:r>
            <a:endParaRPr lang="fr-FR" sz="1800" b="1" dirty="0">
              <a:sym typeface="Arial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ts val="1200"/>
              </a:spcAft>
              <a:buSzPts val="1100"/>
              <a:buFont typeface="Arial" panose="020B0604020202020204" pitchFamily="34" charset="0"/>
              <a:buNone/>
            </a:pPr>
            <a:endParaRPr lang="fr-FR" altLang="fr-FR" sz="1800" kern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ts val="1200"/>
              </a:spcAft>
              <a:buSzPts val="1100"/>
              <a:buFont typeface="Arial" panose="020B0604020202020204" pitchFamily="34" charset="0"/>
              <a:buNone/>
            </a:pPr>
            <a:r>
              <a:rPr lang="fr-FR" altLang="fr-FR" sz="1800" kern="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Oui les outils influencent positivement -&gt; autonomie, accessibilité, nouveauté,..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ts val="1200"/>
              </a:spcAft>
              <a:buSzPts val="1100"/>
              <a:buFont typeface="Arial" panose="020B0604020202020204" pitchFamily="34" charset="0"/>
              <a:buNone/>
            </a:pPr>
            <a:r>
              <a:rPr lang="fr-FR" altLang="fr-FR" sz="1800" kern="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-&gt; désengagement, isolement, manque d’accessibilité humaine, …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13C7D34-CE1D-AE13-1CBC-10348BB41D4F}"/>
              </a:ext>
            </a:extLst>
          </p:cNvPr>
          <p:cNvSpPr/>
          <p:nvPr/>
        </p:nvSpPr>
        <p:spPr>
          <a:xfrm>
            <a:off x="4686707" y="831094"/>
            <a:ext cx="4064833" cy="3702569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F9E1802A-07DF-80D1-285F-A589E3ED7D6F}"/>
              </a:ext>
            </a:extLst>
          </p:cNvPr>
          <p:cNvSpPr/>
          <p:nvPr/>
        </p:nvSpPr>
        <p:spPr>
          <a:xfrm>
            <a:off x="719310" y="856938"/>
            <a:ext cx="3357797" cy="3702569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>
            <a:extLst>
              <a:ext uri="{FF2B5EF4-FFF2-40B4-BE49-F238E27FC236}">
                <a16:creationId xmlns:a16="http://schemas.microsoft.com/office/drawing/2014/main" id="{290A6076-6388-4196-8F09-1D0D0F2D1B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50" y="326118"/>
            <a:ext cx="8521700" cy="776172"/>
          </a:xfrm>
        </p:spPr>
        <p:txBody>
          <a:bodyPr>
            <a:noAutofit/>
          </a:bodyPr>
          <a:lstStyle/>
          <a:p>
            <a:pPr fontAlgn="auto">
              <a:buClr>
                <a:schemeClr val="dk1"/>
              </a:buClr>
              <a:defRPr/>
            </a:pPr>
            <a:r>
              <a:rPr lang="fr" sz="2000" b="1" dirty="0">
                <a:solidFill>
                  <a:schemeClr val="dk1"/>
                </a:solidFill>
                <a:sym typeface="Arial"/>
              </a:rPr>
              <a:t>Méthodologie de recherche : </a:t>
            </a:r>
            <a:br>
              <a:rPr lang="fr" sz="2000" b="1" dirty="0">
                <a:solidFill>
                  <a:schemeClr val="dk1"/>
                </a:solidFill>
                <a:sym typeface="Arial"/>
              </a:rPr>
            </a:br>
            <a:br>
              <a:rPr lang="fr-FR" sz="2000" b="1" dirty="0">
                <a:solidFill>
                  <a:srgbClr val="C00000"/>
                </a:solidFill>
                <a:sym typeface="Arial"/>
              </a:rPr>
            </a:br>
            <a:endParaRPr sz="2000" b="1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18435" name="Google Shape;97;p20">
            <a:extLst>
              <a:ext uri="{FF2B5EF4-FFF2-40B4-BE49-F238E27FC236}">
                <a16:creationId xmlns:a16="http://schemas.microsoft.com/office/drawing/2014/main" id="{9B6B1FB0-A8DE-4F30-B93D-62E37ECF3CC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311150" y="1759403"/>
            <a:ext cx="8521700" cy="322945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None/>
            </a:pPr>
            <a:endParaRPr lang="fr-FR" altLang="fr-FR" sz="18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Tx/>
              <a:buChar char="-"/>
            </a:pPr>
            <a:endParaRPr lang="fr-FR" altLang="fr-FR" sz="18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Tx/>
              <a:buChar char="-"/>
            </a:pPr>
            <a:endParaRPr lang="fr-FR" altLang="fr-FR" sz="18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96;p20">
            <a:extLst>
              <a:ext uri="{FF2B5EF4-FFF2-40B4-BE49-F238E27FC236}">
                <a16:creationId xmlns:a16="http://schemas.microsoft.com/office/drawing/2014/main" id="{1A2D1D12-7488-4E0F-94B7-9BCE45B81BE9}"/>
              </a:ext>
            </a:extLst>
          </p:cNvPr>
          <p:cNvSpPr txBox="1">
            <a:spLocks/>
          </p:cNvSpPr>
          <p:nvPr/>
        </p:nvSpPr>
        <p:spPr bwMode="auto">
          <a:xfrm>
            <a:off x="352940" y="939452"/>
            <a:ext cx="8521700" cy="404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rmAutofit fontScale="6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1" fontAlgn="base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r>
              <a:rPr lang="fr-FR" sz="1800" b="1" kern="0" dirty="0">
                <a:solidFill>
                  <a:schemeClr val="dk1"/>
                </a:solidFill>
                <a:sym typeface="Arial"/>
              </a:rPr>
              <a:t>Participants 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(minimum 3 vs 50-100, varier les âges/expériences et ancienneté (adaptation à diff contexte),…) =&gt; enseignants (quel type?-&gt; </a:t>
            </a:r>
            <a:r>
              <a:rPr lang="fr-FR" sz="1800" b="1" kern="0" dirty="0">
                <a:solidFill>
                  <a:srgbClr val="C00000"/>
                </a:solidFill>
                <a:sym typeface="Arial"/>
              </a:rPr>
              <a:t>les enseignants qui ont changé leur pratique 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-&gt; aller vers du positif)</a:t>
            </a:r>
          </a:p>
          <a:p>
            <a:pPr fontAlgn="auto">
              <a:buClr>
                <a:schemeClr val="dk1"/>
              </a:buClr>
              <a:defRPr/>
            </a:pPr>
            <a:r>
              <a:rPr lang="fr-FR" sz="1800" kern="0" dirty="0">
                <a:solidFill>
                  <a:srgbClr val="C00000"/>
                </a:solidFill>
                <a:sym typeface="Arial"/>
              </a:rPr>
              <a:t>	</a:t>
            </a:r>
          </a:p>
          <a:p>
            <a:pPr fontAlgn="auto">
              <a:buClr>
                <a:schemeClr val="dk1"/>
              </a:buClr>
              <a:defRPr/>
            </a:pPr>
            <a:r>
              <a:rPr lang="fr-FR" sz="1800" kern="0" dirty="0">
                <a:solidFill>
                  <a:srgbClr val="C00000"/>
                </a:solidFill>
                <a:sym typeface="Arial"/>
              </a:rPr>
              <a:t>	identifier des enseignants qui ont transformé 1 cours, quelle était la genèse de cette transformation ex: enseignants dit là je viens de transformer 	mon cours et je vais le donner dans une semaine.. Entretien d’auto-conf car on va filmer le cours ou de remise en situation avec des Screenshot 	car pas des traces directes et audiovisuelles. Comment l’enseignant passe d’un cours ordinaire à un cours hybride? Qu’est-ce qui va nous 	intéresser?</a:t>
            </a:r>
          </a:p>
          <a:p>
            <a:pPr fontAlgn="auto">
              <a:buClr>
                <a:schemeClr val="dk1"/>
              </a:buClr>
              <a:defRPr/>
            </a:pPr>
            <a:endParaRPr lang="fr-FR" sz="1800" kern="0" dirty="0">
              <a:solidFill>
                <a:srgbClr val="C00000"/>
              </a:solidFill>
              <a:sym typeface="Arial"/>
            </a:endParaRPr>
          </a:p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r>
              <a:rPr lang="fr-FR" sz="1800" b="1" kern="0" dirty="0">
                <a:solidFill>
                  <a:schemeClr val="dk1"/>
                </a:solidFill>
                <a:sym typeface="Arial"/>
              </a:rPr>
              <a:t>Enjeux éthiques 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(respect du RGPD (règles de protection des données), contractualisation, droits en tant que participant, anonymisation,…)</a:t>
            </a:r>
          </a:p>
          <a:p>
            <a:pPr fontAlgn="auto">
              <a:buClr>
                <a:schemeClr val="dk1"/>
              </a:buClr>
              <a:defRPr/>
            </a:pPr>
            <a:endParaRPr lang="fr-FR" sz="1800" b="1" kern="0" dirty="0">
              <a:solidFill>
                <a:schemeClr val="dk1"/>
              </a:solidFill>
              <a:sym typeface="Arial"/>
            </a:endParaRPr>
          </a:p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r>
              <a:rPr lang="fr-FR" sz="1800" b="1" kern="0" dirty="0">
                <a:solidFill>
                  <a:schemeClr val="dk1"/>
                </a:solidFill>
                <a:sym typeface="Arial"/>
              </a:rPr>
              <a:t>Contraintes liées au terrain 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(comment recueillir les données (comment on va organiser?, expliquer le dispositif?,..), comment accéder au public, ..</a:t>
            </a:r>
          </a:p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endParaRPr lang="fr-FR" sz="1800" kern="0" dirty="0">
              <a:solidFill>
                <a:srgbClr val="C00000"/>
              </a:solidFill>
              <a:sym typeface="Arial"/>
            </a:endParaRPr>
          </a:p>
          <a:p>
            <a:pPr fontAlgn="auto">
              <a:buClr>
                <a:schemeClr val="dk1"/>
              </a:buClr>
              <a:defRPr/>
            </a:pPr>
            <a:r>
              <a:rPr lang="fr-FR" sz="1800" kern="0" dirty="0">
                <a:solidFill>
                  <a:srgbClr val="C00000"/>
                </a:solidFill>
                <a:sym typeface="Arial"/>
              </a:rPr>
              <a:t>	Cela nécessite en amont de  savoir où ils en sont dans leur pratique? Ont-ils déjà réalisé cela? Pensent-ils le faire? Focus sur la manière dont ils 	ont transformé leur pratique</a:t>
            </a:r>
          </a:p>
          <a:p>
            <a:pPr fontAlgn="auto">
              <a:buClr>
                <a:schemeClr val="dk1"/>
              </a:buClr>
              <a:defRPr/>
            </a:pPr>
            <a:endParaRPr lang="fr-FR" sz="1800" b="1" kern="0" dirty="0">
              <a:solidFill>
                <a:schemeClr val="dk1"/>
              </a:solidFill>
              <a:sym typeface="Arial"/>
            </a:endParaRPr>
          </a:p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r>
              <a:rPr lang="fr-FR" sz="1800" b="1" kern="0" dirty="0">
                <a:solidFill>
                  <a:schemeClr val="dk1"/>
                </a:solidFill>
                <a:sym typeface="Arial"/>
              </a:rPr>
              <a:t>Stratégie de recueil et d’analyse 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(auto-confrontation et remise en situation)-&gt; soit les participants se filment, soit des Screenshot,.. autres outils?</a:t>
            </a:r>
          </a:p>
          <a:p>
            <a:pPr marL="457200" indent="-457200" fontAlgn="auto">
              <a:buClr>
                <a:schemeClr val="dk1"/>
              </a:buClr>
              <a:buFont typeface="Arial" panose="020B0604020202020204" pitchFamily="34" charset="0"/>
              <a:buChar char="•"/>
              <a:defRPr/>
            </a:pPr>
            <a:endParaRPr lang="fr-FR" sz="1800" b="1" kern="0" dirty="0">
              <a:solidFill>
                <a:srgbClr val="C00000"/>
              </a:solidFill>
              <a:sym typeface="Arial"/>
            </a:endParaRPr>
          </a:p>
          <a:p>
            <a:pPr fontAlgn="auto">
              <a:buClr>
                <a:schemeClr val="dk1"/>
              </a:buClr>
              <a:defRPr/>
            </a:pPr>
            <a:endParaRPr lang="fr-FR" sz="1800" b="1" kern="0" dirty="0">
              <a:solidFill>
                <a:srgbClr val="C00000"/>
              </a:solidFill>
              <a:sym typeface="Arial"/>
            </a:endParaRPr>
          </a:p>
          <a:p>
            <a:pPr fontAlgn="auto">
              <a:buClr>
                <a:schemeClr val="dk1"/>
              </a:buClr>
              <a:defRPr/>
            </a:pPr>
            <a:r>
              <a:rPr lang="fr-FR" sz="1800" b="1" kern="0" dirty="0">
                <a:solidFill>
                  <a:srgbClr val="C00000"/>
                </a:solidFill>
                <a:sym typeface="Arial"/>
              </a:rPr>
              <a:t>	Qualitatif ou quantitatif? -&gt; dans du mixte</a:t>
            </a:r>
            <a:r>
              <a:rPr lang="fr-FR" sz="1800" kern="0" dirty="0">
                <a:solidFill>
                  <a:srgbClr val="C00000"/>
                </a:solidFill>
                <a:sym typeface="Arial"/>
              </a:rPr>
              <a:t>, cette méthode nous permet de repérer des leviers qui vont être infirmés ou confirmés par un plus 	large public</a:t>
            </a:r>
          </a:p>
          <a:p>
            <a:pPr fontAlgn="auto">
              <a:buClr>
                <a:schemeClr val="dk1"/>
              </a:buClr>
              <a:defRPr/>
            </a:pPr>
            <a:endParaRPr lang="fr-FR" sz="1800" kern="0" dirty="0">
              <a:solidFill>
                <a:srgbClr val="C00000"/>
              </a:solidFill>
              <a:sym typeface="Arial"/>
            </a:endParaRPr>
          </a:p>
          <a:p>
            <a:pPr fontAlgn="auto">
              <a:buClr>
                <a:schemeClr val="dk1"/>
              </a:buClr>
              <a:defRPr/>
            </a:pPr>
            <a:r>
              <a:rPr lang="fr-FR" sz="1800" kern="0" dirty="0">
                <a:solidFill>
                  <a:srgbClr val="C00000"/>
                </a:solidFill>
                <a:sym typeface="Arial"/>
              </a:rPr>
              <a:t>	1. Qualitatif -&gt; auto-conf’ (environ 3-4 participants) -&gt; pour recueillir certaines éléments significatifs, leviers, obstacles (freins, ..). </a:t>
            </a:r>
          </a:p>
          <a:p>
            <a:pPr fontAlgn="auto">
              <a:buClr>
                <a:schemeClr val="dk1"/>
              </a:buClr>
              <a:defRPr/>
            </a:pPr>
            <a:r>
              <a:rPr lang="fr-FR" sz="1800" kern="0" dirty="0">
                <a:solidFill>
                  <a:srgbClr val="C00000"/>
                </a:solidFill>
                <a:sym typeface="Arial"/>
              </a:rPr>
              <a:t>	2. Quantitatif -&gt; questionnaire avec échelle de Likert (environ 50-100 personnes) -&gt; avoir une vision plus large des résultats du qualitatif</a:t>
            </a:r>
          </a:p>
          <a:p>
            <a:pPr fontAlgn="auto">
              <a:buClr>
                <a:schemeClr val="dk1"/>
              </a:buClr>
              <a:defRPr/>
            </a:pPr>
            <a:endParaRPr lang="fr-FR" sz="1800" b="1" kern="0" dirty="0">
              <a:solidFill>
                <a:schemeClr val="dk1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4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oupe EC2  SERFA réparation auto travail de groupe vendredi édtude de cas  -  Mode de compatibilité" id="{92B0E703-0AB0-40C6-8B17-F228BE2A6D76}" vid="{2C9C321F-734F-4302-A58F-069CFE2A6185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Groupe EC2  SERFA réparation auto travail de groupe vendredi édtude de cas</Template>
  <TotalTime>6</TotalTime>
  <Words>537</Words>
  <Application>Microsoft Macintosh PowerPoint</Application>
  <PresentationFormat>Affichage à l'écran (16:9)</PresentationFormat>
  <Paragraphs>37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Le numérique dans l’Enseignement pour Adultes en Belgique francophone </vt:lpstr>
      <vt:lpstr>Les questions d’acteurs / du terrain ...</vt:lpstr>
      <vt:lpstr>Les zones d’ombres… ce qui nous paraît énigmatique...</vt:lpstr>
      <vt:lpstr>Présentation PowerPoint</vt:lpstr>
      <vt:lpstr>Méthodologie de recherche :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demande</dc:title>
  <dc:creator>Frédéric POGENT</dc:creator>
  <cp:lastModifiedBy>Pauline LARDEMER</cp:lastModifiedBy>
  <cp:revision>22</cp:revision>
  <dcterms:created xsi:type="dcterms:W3CDTF">2022-04-01T09:54:29Z</dcterms:created>
  <dcterms:modified xsi:type="dcterms:W3CDTF">2026-03-21T10:53:46Z</dcterms:modified>
</cp:coreProperties>
</file>