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6" r:id="rId5"/>
    <p:sldId id="310" r:id="rId6"/>
    <p:sldId id="309" r:id="rId7"/>
    <p:sldId id="311" r:id="rId8"/>
    <p:sldId id="312" r:id="rId9"/>
    <p:sldId id="313" r:id="rId10"/>
    <p:sldId id="314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0FB3-878C-48C2-8C7D-21F9269E0B92}" type="datetimeFigureOut">
              <a:rPr lang="fr-FR" smtClean="0"/>
              <a:t>21/03/2026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63EFA-D7B4-42C0-A4A1-6A6729E7549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59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74C6-9610-4EFF-A8CF-5CEBE7B27DC5}" type="datetimeFigureOut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D56-AA2F-4452-9FAC-B4C8D48F137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143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47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963EF-D35C-F2D3-FE35-A9DE576F4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BD06C2-6FAC-E5A7-7328-6F6D017C0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C95E6A-B188-C7C0-8197-4CD963F07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9FA50E-4757-1E8F-F438-140840BE4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03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7B654-29FA-58C6-626B-F625B280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412910-7A03-0B3B-15BF-CCEBDDD73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4D125C-469F-3B0C-ED73-11912BA23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EF68F3-837C-D88D-4C9F-9AC8C31C2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07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D3FEC-2254-49D5-CCFE-C219D7958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75AA07-889A-7BEF-4FDE-A196A1DAB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9F586E-83E7-718F-771E-A36472BA9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EB8F41-2AC2-F787-E093-77BDE90A8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60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0C2E1-CB18-3B54-E5B1-02A40B8DE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97F07A-1A9C-1410-0DF8-AA6B61CAD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F69BE80-E835-5606-9BF0-A453BAE06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1B6953-07B4-71E7-C929-BE616A42D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19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B3DBF-CA72-3937-55C9-1730B4625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15A6A1C-6D55-BEA8-7032-F0E300DC5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407BA6-2FA5-3672-203E-7B4F0A8DA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87F44-01E3-BF41-A4B1-8F16176412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3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A1A3D-521D-E6F6-9EFB-CCBDC49B9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216751-0F83-EAC5-7D65-916B6BBA7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CB3DE3-639C-1FBF-2C4D-AC8224BB4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7ED8ED-4E5C-E9FB-7323-8D01B1A55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45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fr-FR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BB5C9-59A7-4770-B2AA-641F3C63B4C9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97ECEE-8444-4057-BCDC-70E869F964AE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0D32C-F99B-4264-B2F8-362A1230B523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72C39-303F-4AD1-B738-8E01CD1AAB10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8CE47-D1E6-4DD8-AB34-2C9318886F0C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990BC9-279D-4310-92CE-1F5AE7EF8750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E5801A-B430-401E-B5DD-10F987106A20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C21A69B-D4C2-4BD5-8B03-93209A425E14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B14F60A-7B66-4829-887A-F663649423E8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3F65A44-474D-4549-A07C-6AAA0A9314B3}" type="datetime1">
              <a:rPr lang="fr-FR" noProof="0" smtClean="0"/>
              <a:t>21/03/2026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r>
              <a:rPr lang="fr-FR" dirty="0"/>
              <a:t>L’entretien semi-directif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SERFA Printemps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A94B58-F4DD-8AAF-0EA8-83FDCFE29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76ED8-0410-3C0A-E0EA-E8F5BAAC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fr-FR" dirty="0"/>
              <a:t>Axes choisis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06B8-5D66-6DEC-F1E5-90E8D7E4202D}"/>
              </a:ext>
            </a:extLst>
          </p:cNvPr>
          <p:cNvSpPr txBox="1"/>
          <p:nvPr/>
        </p:nvSpPr>
        <p:spPr>
          <a:xfrm>
            <a:off x="1097280" y="2154977"/>
            <a:ext cx="9920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C</a:t>
            </a:r>
            <a:r>
              <a:rPr lang="fr-BE" dirty="0"/>
              <a:t>onditions organisationnelles, pédagogiques et professionnelles dans l’introduction du numérique.</a:t>
            </a:r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Conditions/facteurs organisationnelles : planning, organisation de la formation, heures accessibles, institution, équipements adaptés pour la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Conditions/facteurs pédagogiques : contenus, modalités, facilité d’apprentissage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Conditions/facteurs professionnelles : accès / qualité  de la formation pour les formateurs (voir : réticence aujourd’hui d’utiliser les supports numériques)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265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8630F-AF46-2E25-0FAF-2D4C9426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31362-BFC8-7809-3CA3-57F41124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fr-FR" dirty="0"/>
              <a:t>Distanciation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8921-38FE-C2C8-C12A-0DC134161D51}"/>
              </a:ext>
            </a:extLst>
          </p:cNvPr>
          <p:cNvSpPr txBox="1"/>
          <p:nvPr/>
        </p:nvSpPr>
        <p:spPr>
          <a:xfrm>
            <a:off x="1235242" y="2454442"/>
            <a:ext cx="992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Se détacher des idées imposées par « le client »</a:t>
            </a:r>
          </a:p>
        </p:txBody>
      </p:sp>
    </p:spTree>
    <p:extLst>
      <p:ext uri="{BB962C8B-B14F-4D97-AF65-F5344CB8AC3E}">
        <p14:creationId xmlns:p14="http://schemas.microsoft.com/office/powerpoint/2010/main" val="232298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17DBF-E40A-D310-EE8F-68AA51B99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4C01F-9CA1-9D66-BC3D-FFF251E2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fr-FR" dirty="0"/>
              <a:t>Question 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ED852-2785-6ED6-BC12-40182DCA7002}"/>
              </a:ext>
            </a:extLst>
          </p:cNvPr>
          <p:cNvSpPr txBox="1"/>
          <p:nvPr/>
        </p:nvSpPr>
        <p:spPr>
          <a:xfrm>
            <a:off x="1097280" y="2154977"/>
            <a:ext cx="99204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Questions d’acteur:</a:t>
            </a:r>
            <a:endParaRPr lang="fr-BE" dirty="0"/>
          </a:p>
          <a:p>
            <a:endParaRPr lang="fr-BE" dirty="0"/>
          </a:p>
          <a:p>
            <a:pPr marL="342900" indent="-342900">
              <a:buFont typeface="+mj-lt"/>
              <a:buAutoNum type="arabicPeriod"/>
            </a:pPr>
            <a:r>
              <a:rPr lang="fr-BE" dirty="0"/>
              <a:t>Comment les conditions/facteurs pédagogiques limitent-elles ou favorisent-elles l’intégration du numérique dans l’</a:t>
            </a:r>
            <a:r>
              <a:rPr lang="fr-BE" dirty="0" err="1"/>
              <a:t>EpA</a:t>
            </a:r>
            <a:r>
              <a:rPr lang="fr-BE" dirty="0"/>
              <a:t>?</a:t>
            </a:r>
          </a:p>
          <a:p>
            <a:endParaRPr lang="fr-BE" dirty="0"/>
          </a:p>
          <a:p>
            <a:pPr marL="342900" indent="-342900">
              <a:buFont typeface="+mj-lt"/>
              <a:buAutoNum type="arabicPeriod"/>
            </a:pPr>
            <a:r>
              <a:rPr lang="fr-BE" dirty="0"/>
              <a:t>Comment les conditions/facteurs organisationnelles limitent-elles ou favorisent-elles l’intégration du numérique dans l’</a:t>
            </a:r>
            <a:r>
              <a:rPr lang="fr-BE" dirty="0" err="1"/>
              <a:t>EpA</a:t>
            </a:r>
            <a:r>
              <a:rPr lang="fr-BE" dirty="0"/>
              <a:t>?</a:t>
            </a:r>
          </a:p>
          <a:p>
            <a:endParaRPr lang="fr-BE" dirty="0"/>
          </a:p>
          <a:p>
            <a:pPr marL="342900" indent="-342900">
              <a:buFont typeface="+mj-lt"/>
              <a:buAutoNum type="arabicPeriod"/>
            </a:pPr>
            <a:r>
              <a:rPr lang="fr-BE" dirty="0"/>
              <a:t>Comment les conditions/facteur professionnelles limitent-elles ou favorisent-elles l’intégration du numérique dans l’</a:t>
            </a:r>
            <a:r>
              <a:rPr lang="fr-BE" dirty="0" err="1"/>
              <a:t>EpA</a:t>
            </a:r>
            <a:r>
              <a:rPr lang="fr-BE" dirty="0"/>
              <a:t>?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050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EBDA9D-0DB8-819B-1F5D-E9BD72641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03119-6A1E-5CDA-1DBB-27FF9CDA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fr-FR" dirty="0"/>
              <a:t>Echantillon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C5DE6-A222-2E9B-0BE6-4662BB9B86A5}"/>
              </a:ext>
            </a:extLst>
          </p:cNvPr>
          <p:cNvSpPr txBox="1"/>
          <p:nvPr/>
        </p:nvSpPr>
        <p:spPr>
          <a:xfrm>
            <a:off x="1097280" y="2154977"/>
            <a:ext cx="9920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1.          </a:t>
            </a:r>
            <a:r>
              <a:rPr lang="fr-BE" dirty="0" err="1"/>
              <a:t>Formateurs.trices</a:t>
            </a:r>
            <a:r>
              <a:rPr lang="fr-BE" dirty="0"/>
              <a:t> / </a:t>
            </a:r>
            <a:r>
              <a:rPr lang="fr-BE" dirty="0" err="1"/>
              <a:t>enseignant.e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/>
              <a:t>question 1/ question 2</a:t>
            </a:r>
          </a:p>
          <a:p>
            <a:endParaRPr lang="fr-BE" dirty="0"/>
          </a:p>
          <a:p>
            <a:r>
              <a:rPr lang="fr-BE" dirty="0"/>
              <a:t>2.          Métiers logistiques et périphériques à la FA (coordinateurs, ingénieurs, assistant, gestionnaires,</a:t>
            </a:r>
          </a:p>
          <a:p>
            <a:r>
              <a:rPr lang="fr-BE" dirty="0"/>
              <a:t>            directrices/directeurs…)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/>
              <a:t>Question 2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5865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15A10-52D5-5285-47EA-BDEA5C0D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7868C-CD57-797A-AFE5-380929DE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fr-FR" dirty="0"/>
              <a:t>Méthodologie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45AE9-AF94-4A97-0064-39C39FE5AA73}"/>
              </a:ext>
            </a:extLst>
          </p:cNvPr>
          <p:cNvSpPr txBox="1"/>
          <p:nvPr/>
        </p:nvSpPr>
        <p:spPr>
          <a:xfrm>
            <a:off x="1097280" y="2106850"/>
            <a:ext cx="9920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Question 1 </a:t>
            </a:r>
            <a:r>
              <a:rPr lang="fr-BE" dirty="0"/>
              <a:t>: Différents profils (experts vs novice du numérique) (chevauchement avec expérience ? ) – selon un degré d’ancienneté (référence)</a:t>
            </a:r>
          </a:p>
          <a:p>
            <a:r>
              <a:rPr lang="fr-BE" dirty="0"/>
              <a:t> </a:t>
            </a:r>
          </a:p>
          <a:p>
            <a:r>
              <a:rPr lang="fr-BE" b="1" dirty="0"/>
              <a:t>Question 2 </a:t>
            </a:r>
            <a:r>
              <a:rPr lang="fr-BE" dirty="0"/>
              <a:t>: Etapes liées à l’échantillonnage</a:t>
            </a:r>
          </a:p>
          <a:p>
            <a:r>
              <a:rPr lang="fr-BE" dirty="0"/>
              <a:t>« analyse de l’organisation » - comme étape préalable à l’ échantillonnage</a:t>
            </a:r>
          </a:p>
          <a:p>
            <a:r>
              <a:rPr lang="fr-BE" dirty="0"/>
              <a:t>Métiers logistiques et périphériques à la FA</a:t>
            </a:r>
          </a:p>
          <a:p>
            <a:r>
              <a:rPr lang="fr-BE" dirty="0"/>
              <a:t> </a:t>
            </a:r>
          </a:p>
          <a:p>
            <a:r>
              <a:rPr lang="fr-BE" b="1" dirty="0"/>
              <a:t>Question 3 </a:t>
            </a:r>
            <a:r>
              <a:rPr lang="fr-BE" dirty="0"/>
              <a:t>: </a:t>
            </a:r>
          </a:p>
          <a:p>
            <a:r>
              <a:rPr lang="fr-BE" dirty="0"/>
              <a:t>Directions : comprendre l’accès à la formation / attentes </a:t>
            </a:r>
          </a:p>
          <a:p>
            <a:r>
              <a:rPr lang="fr-BE" dirty="0"/>
              <a:t>Enseignants / formateur : vécu de la formation sur le numérique / motivation / représentation du numérique dans la profession / conception du numérique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128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C8ADF-BEF9-AB4B-DE19-4AF151861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49EBA5-223C-2A30-CD6B-253232AA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fr-FR" dirty="0"/>
              <a:t>Exemple – guide d’entretien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26390-EF20-4A5E-7A51-7600557A969B}"/>
              </a:ext>
            </a:extLst>
          </p:cNvPr>
          <p:cNvSpPr txBox="1"/>
          <p:nvPr/>
        </p:nvSpPr>
        <p:spPr>
          <a:xfrm>
            <a:off x="1097280" y="1973180"/>
            <a:ext cx="10292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Question brise -glace</a:t>
            </a:r>
          </a:p>
          <a:p>
            <a:r>
              <a:rPr lang="fr-BE" dirty="0"/>
              <a:t>Pourriez-vous nous dire plus par rapport à votre parcours professionnel ?</a:t>
            </a:r>
          </a:p>
          <a:p>
            <a:r>
              <a:rPr lang="fr-BE" dirty="0"/>
              <a:t>Depuis combien de temps êtes-vous dans le monde de la formation</a:t>
            </a:r>
          </a:p>
          <a:p>
            <a:endParaRPr lang="fr-BE" dirty="0"/>
          </a:p>
          <a:p>
            <a:r>
              <a:rPr lang="fr-BE" b="1" dirty="0"/>
              <a:t>Corps du guide</a:t>
            </a:r>
          </a:p>
          <a:p>
            <a:r>
              <a:rPr lang="fr-BE" dirty="0"/>
              <a:t>Si on parle de numérique dans le cadre de votre travail, à quoi pensez-vous ? ( représentations)</a:t>
            </a:r>
          </a:p>
          <a:p>
            <a:r>
              <a:rPr lang="fr-BE" dirty="0"/>
              <a:t>Quelles difficultés rencontrez-vous lors de l’utilisation des outils numériques ? Dans quelle mesure les outils numériques sont-ils utiles (pk ?)</a:t>
            </a:r>
          </a:p>
          <a:p>
            <a:r>
              <a:rPr lang="fr-BE" dirty="0"/>
              <a:t>Quels outils numériques vous utilisez dans vos cours ? Comment utilisez-vous les outils numérique dans vos cours ? </a:t>
            </a:r>
          </a:p>
          <a:p>
            <a:pPr lvl="1"/>
            <a:r>
              <a:rPr lang="fr-BE" dirty="0"/>
              <a:t>- Pourriez-vous donné des exemples (relance)</a:t>
            </a:r>
          </a:p>
          <a:p>
            <a:r>
              <a:rPr lang="fr-BE" dirty="0"/>
              <a:t>Avez-vous accès aux ressources nécessaires (temps, matériel, soutien technique) pour utiliser le numérique dans vos cours ?</a:t>
            </a:r>
          </a:p>
          <a:p>
            <a:r>
              <a:rPr lang="fr-BE" dirty="0"/>
              <a:t>Avez-vous déjà suivi une formation ?</a:t>
            </a:r>
          </a:p>
          <a:p>
            <a:r>
              <a:rPr lang="fr-BE" dirty="0"/>
              <a:t>Comment évaluez-vous votre niveau de compétences numériques (débutant, intermédiaire, avancé) ?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2819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81_TF11437505.potx" id="{B6B28B30-434A-44ED-A7AD-D9002B198BFB}" vid="{9C6040AD-F912-4FA0-BF90-A78807B94E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{690EA22C-6BC2-45FC-847C-E0855325DBAC}TF235124e3-e6db-4c6d-93c8-733f2fadbc604cdaaf06_win32-f7479a0b6345</Template>
  <TotalTime>104</TotalTime>
  <Words>419</Words>
  <Application>Microsoft Office PowerPoint</Application>
  <PresentationFormat>Grand écran</PresentationFormat>
  <Paragraphs>55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 Pro Cond Light</vt:lpstr>
      <vt:lpstr>Speak Pro</vt:lpstr>
      <vt:lpstr>Wingdings</vt:lpstr>
      <vt:lpstr>RetrospectVTI</vt:lpstr>
      <vt:lpstr>L’entretien semi-directif</vt:lpstr>
      <vt:lpstr>Axes choisis </vt:lpstr>
      <vt:lpstr>Distanciation</vt:lpstr>
      <vt:lpstr>Question (s)</vt:lpstr>
      <vt:lpstr>Echantillon</vt:lpstr>
      <vt:lpstr>Méthodologie</vt:lpstr>
      <vt:lpstr>Exemple – guide d’entretien</vt:lpstr>
    </vt:vector>
  </TitlesOfParts>
  <Company>CDN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Denis Julie</dc:creator>
  <cp:lastModifiedBy>Alain Girardin</cp:lastModifiedBy>
  <cp:revision>1</cp:revision>
  <dcterms:created xsi:type="dcterms:W3CDTF">2026-03-21T10:09:06Z</dcterms:created>
  <dcterms:modified xsi:type="dcterms:W3CDTF">2026-03-21T11:59:40Z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